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8"/>
  </p:notesMasterIdLst>
  <p:sldIdLst>
    <p:sldId id="280" r:id="rId2"/>
    <p:sldId id="281" r:id="rId3"/>
    <p:sldId id="313" r:id="rId4"/>
    <p:sldId id="282" r:id="rId5"/>
    <p:sldId id="283" r:id="rId6"/>
    <p:sldId id="307" r:id="rId7"/>
    <p:sldId id="258" r:id="rId8"/>
    <p:sldId id="259" r:id="rId9"/>
    <p:sldId id="260" r:id="rId10"/>
    <p:sldId id="308" r:id="rId11"/>
    <p:sldId id="262" r:id="rId12"/>
    <p:sldId id="272" r:id="rId13"/>
    <p:sldId id="263" r:id="rId14"/>
    <p:sldId id="265" r:id="rId15"/>
    <p:sldId id="266" r:id="rId16"/>
    <p:sldId id="267" r:id="rId17"/>
    <p:sldId id="270"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15" r:id="rId37"/>
    <p:sldId id="316" r:id="rId38"/>
    <p:sldId id="317" r:id="rId39"/>
    <p:sldId id="318" r:id="rId40"/>
    <p:sldId id="319" r:id="rId41"/>
    <p:sldId id="320" r:id="rId42"/>
    <p:sldId id="321" r:id="rId43"/>
    <p:sldId id="322" r:id="rId44"/>
    <p:sldId id="323" r:id="rId45"/>
    <p:sldId id="324" r:id="rId46"/>
    <p:sldId id="3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E74"/>
    <a:srgbClr val="0072CF"/>
    <a:srgbClr val="000BCF"/>
    <a:srgbClr val="FFFFFF"/>
    <a:srgbClr val="68A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344" y="56"/>
      </p:cViewPr>
      <p:guideLst/>
    </p:cSldViewPr>
  </p:slideViewPr>
  <p:notesTextViewPr>
    <p:cViewPr>
      <p:scale>
        <a:sx n="3" d="2"/>
        <a:sy n="3" d="2"/>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percentStacked"/>
        <c:varyColors val="0"/>
        <c:ser>
          <c:idx val="0"/>
          <c:order val="0"/>
          <c:tx>
            <c:strRef>
              <c:f>MemberSheet!$C$3</c:f>
              <c:strCache>
                <c:ptCount val="1"/>
                <c:pt idx="0">
                  <c:v>Stocks</c:v>
                </c:pt>
              </c:strCache>
            </c:strRef>
          </c:tx>
          <c:spPr>
            <a:solidFill>
              <a:schemeClr val="accent1"/>
            </a:solidFill>
            <a:ln>
              <a:noFill/>
            </a:ln>
            <a:effectLst/>
          </c:spPr>
          <c:cat>
            <c:numRef>
              <c:f>MemberSheet!$B$4:$B$49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MemberSheet!$C$4:$C$49</c:f>
              <c:numCache>
                <c:formatCode>0%</c:formatCode>
                <c:ptCount val="4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0.96774193548387166</c:v>
                </c:pt>
                <c:pt idx="16">
                  <c:v>0.93548387096774177</c:v>
                </c:pt>
                <c:pt idx="17">
                  <c:v>0.90322580645161321</c:v>
                </c:pt>
                <c:pt idx="18">
                  <c:v>0.87096774193548399</c:v>
                </c:pt>
                <c:pt idx="19">
                  <c:v>0.83870967741935543</c:v>
                </c:pt>
                <c:pt idx="20">
                  <c:v>0.8064516129032262</c:v>
                </c:pt>
                <c:pt idx="21">
                  <c:v>0.77419354838709697</c:v>
                </c:pt>
                <c:pt idx="22">
                  <c:v>0.74193548387096797</c:v>
                </c:pt>
                <c:pt idx="23">
                  <c:v>0.70967741935483941</c:v>
                </c:pt>
                <c:pt idx="24">
                  <c:v>0.67741935483871019</c:v>
                </c:pt>
                <c:pt idx="25">
                  <c:v>0.6451612903225814</c:v>
                </c:pt>
                <c:pt idx="26">
                  <c:v>0.61290322580645196</c:v>
                </c:pt>
                <c:pt idx="27">
                  <c:v>0.58064516129032295</c:v>
                </c:pt>
                <c:pt idx="28">
                  <c:v>0.54838709677419395</c:v>
                </c:pt>
                <c:pt idx="29">
                  <c:v>0.51612903225806528</c:v>
                </c:pt>
                <c:pt idx="30">
                  <c:v>0.48387096774193616</c:v>
                </c:pt>
                <c:pt idx="31">
                  <c:v>0.45161290322580716</c:v>
                </c:pt>
                <c:pt idx="32">
                  <c:v>0.41935483870967816</c:v>
                </c:pt>
                <c:pt idx="33">
                  <c:v>0.38709677419354915</c:v>
                </c:pt>
                <c:pt idx="34">
                  <c:v>0.35483870967742015</c:v>
                </c:pt>
                <c:pt idx="35">
                  <c:v>0.32258064516129104</c:v>
                </c:pt>
                <c:pt idx="36">
                  <c:v>0.29032258064516203</c:v>
                </c:pt>
                <c:pt idx="37">
                  <c:v>0.25806451612903292</c:v>
                </c:pt>
                <c:pt idx="38">
                  <c:v>0.22580645161290397</c:v>
                </c:pt>
                <c:pt idx="39">
                  <c:v>0.19354838709677499</c:v>
                </c:pt>
                <c:pt idx="40">
                  <c:v>0.16129032258064593</c:v>
                </c:pt>
                <c:pt idx="41">
                  <c:v>0.12903225806451674</c:v>
                </c:pt>
                <c:pt idx="42">
                  <c:v>9.6774193548387788E-2</c:v>
                </c:pt>
                <c:pt idx="43">
                  <c:v>6.451612903225877E-2</c:v>
                </c:pt>
                <c:pt idx="44">
                  <c:v>3.2258064516129718E-2</c:v>
                </c:pt>
                <c:pt idx="45">
                  <c:v>0</c:v>
                </c:pt>
              </c:numCache>
            </c:numRef>
          </c:val>
          <c:extLst>
            <c:ext xmlns:c16="http://schemas.microsoft.com/office/drawing/2014/chart" uri="{C3380CC4-5D6E-409C-BE32-E72D297353CC}">
              <c16:uniqueId val="{00000000-379F-4E81-8059-B4BA368E8BA8}"/>
            </c:ext>
          </c:extLst>
        </c:ser>
        <c:ser>
          <c:idx val="1"/>
          <c:order val="1"/>
          <c:tx>
            <c:strRef>
              <c:f>MemberSheet!$D$3</c:f>
              <c:strCache>
                <c:ptCount val="1"/>
                <c:pt idx="0">
                  <c:v>Bonds</c:v>
                </c:pt>
              </c:strCache>
            </c:strRef>
          </c:tx>
          <c:spPr>
            <a:solidFill>
              <a:schemeClr val="accent2"/>
            </a:solidFill>
            <a:ln>
              <a:noFill/>
            </a:ln>
            <a:effectLst/>
          </c:spPr>
          <c:cat>
            <c:numRef>
              <c:f>MemberSheet!$B$4:$B$49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MemberSheet!$D$4:$D$49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3.816391647148983E-16</c:v>
                </c:pt>
                <c:pt idx="15">
                  <c:v>2.4193548387097162E-2</c:v>
                </c:pt>
                <c:pt idx="16">
                  <c:v>4.8387096774193943E-2</c:v>
                </c:pt>
                <c:pt idx="17">
                  <c:v>7.2580645161290702E-2</c:v>
                </c:pt>
                <c:pt idx="18">
                  <c:v>9.6774193548387538E-2</c:v>
                </c:pt>
                <c:pt idx="19">
                  <c:v>0.1209677419354843</c:v>
                </c:pt>
                <c:pt idx="20">
                  <c:v>0.14516129032258104</c:v>
                </c:pt>
                <c:pt idx="21">
                  <c:v>0.16935483870967788</c:v>
                </c:pt>
                <c:pt idx="22">
                  <c:v>0.19354838709677477</c:v>
                </c:pt>
                <c:pt idx="23">
                  <c:v>0.21774193548387147</c:v>
                </c:pt>
                <c:pt idx="24">
                  <c:v>0.24193548387096836</c:v>
                </c:pt>
                <c:pt idx="25">
                  <c:v>0.26612903225806495</c:v>
                </c:pt>
                <c:pt idx="26">
                  <c:v>0.29032258064516187</c:v>
                </c:pt>
                <c:pt idx="27">
                  <c:v>0.31451612903225867</c:v>
                </c:pt>
                <c:pt idx="28">
                  <c:v>0.33870967741935537</c:v>
                </c:pt>
                <c:pt idx="29">
                  <c:v>0.36290322580645207</c:v>
                </c:pt>
                <c:pt idx="30">
                  <c:v>0.38709677419354888</c:v>
                </c:pt>
                <c:pt idx="31">
                  <c:v>0.41129032258064546</c:v>
                </c:pt>
                <c:pt idx="32">
                  <c:v>0.43548387096774249</c:v>
                </c:pt>
                <c:pt idx="33">
                  <c:v>0.45967741935483908</c:v>
                </c:pt>
                <c:pt idx="34">
                  <c:v>0.48387096774193594</c:v>
                </c:pt>
                <c:pt idx="35">
                  <c:v>0.50806451612903269</c:v>
                </c:pt>
                <c:pt idx="36">
                  <c:v>0.53225806451612923</c:v>
                </c:pt>
                <c:pt idx="37">
                  <c:v>0.5564516129032262</c:v>
                </c:pt>
                <c:pt idx="38">
                  <c:v>0.58064516129032273</c:v>
                </c:pt>
                <c:pt idx="39">
                  <c:v>0.60483870967741971</c:v>
                </c:pt>
                <c:pt idx="40">
                  <c:v>0.62903225806451646</c:v>
                </c:pt>
                <c:pt idx="41">
                  <c:v>0.65322580645161343</c:v>
                </c:pt>
                <c:pt idx="42">
                  <c:v>0.67741935483870974</c:v>
                </c:pt>
                <c:pt idx="43">
                  <c:v>0.70161290322580661</c:v>
                </c:pt>
                <c:pt idx="44">
                  <c:v>0.72580645161290325</c:v>
                </c:pt>
                <c:pt idx="45">
                  <c:v>0.75000000000000022</c:v>
                </c:pt>
              </c:numCache>
            </c:numRef>
          </c:val>
          <c:extLst>
            <c:ext xmlns:c16="http://schemas.microsoft.com/office/drawing/2014/chart" uri="{C3380CC4-5D6E-409C-BE32-E72D297353CC}">
              <c16:uniqueId val="{00000001-379F-4E81-8059-B4BA368E8BA8}"/>
            </c:ext>
          </c:extLst>
        </c:ser>
        <c:ser>
          <c:idx val="3"/>
          <c:order val="2"/>
          <c:tx>
            <c:strRef>
              <c:f>MemberSheet!$F$3</c:f>
              <c:strCache>
                <c:ptCount val="1"/>
                <c:pt idx="0">
                  <c:v>Property and Absolute Return Strategies</c:v>
                </c:pt>
              </c:strCache>
            </c:strRef>
          </c:tx>
          <c:spPr>
            <a:solidFill>
              <a:schemeClr val="accent4"/>
            </a:solidFill>
            <a:ln>
              <a:noFill/>
            </a:ln>
            <a:effectLst/>
          </c:spPr>
          <c:cat>
            <c:numRef>
              <c:f>MemberSheet!$B$4:$B$49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MemberSheet!$F$4:$F$49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6.5000000000000032E-3</c:v>
                </c:pt>
                <c:pt idx="16">
                  <c:v>1.3000000000000005E-2</c:v>
                </c:pt>
                <c:pt idx="17">
                  <c:v>1.950000000000001E-2</c:v>
                </c:pt>
                <c:pt idx="18">
                  <c:v>2.6000000000000009E-2</c:v>
                </c:pt>
                <c:pt idx="19">
                  <c:v>3.2500000000000015E-2</c:v>
                </c:pt>
                <c:pt idx="20">
                  <c:v>3.9000000000000014E-2</c:v>
                </c:pt>
                <c:pt idx="21">
                  <c:v>4.5500000000000013E-2</c:v>
                </c:pt>
                <c:pt idx="22">
                  <c:v>5.2000000000000018E-2</c:v>
                </c:pt>
                <c:pt idx="23">
                  <c:v>5.8500000000000017E-2</c:v>
                </c:pt>
                <c:pt idx="24">
                  <c:v>6.500000000000003E-2</c:v>
                </c:pt>
                <c:pt idx="25">
                  <c:v>7.1500000000000022E-2</c:v>
                </c:pt>
                <c:pt idx="26">
                  <c:v>7.8000000000000042E-2</c:v>
                </c:pt>
                <c:pt idx="27">
                  <c:v>8.4500000000000061E-2</c:v>
                </c:pt>
                <c:pt idx="28">
                  <c:v>9.1000000000000025E-2</c:v>
                </c:pt>
                <c:pt idx="29">
                  <c:v>9.7500000000000087E-2</c:v>
                </c:pt>
                <c:pt idx="30">
                  <c:v>0.10400000000000006</c:v>
                </c:pt>
                <c:pt idx="31">
                  <c:v>0.11050000000000007</c:v>
                </c:pt>
                <c:pt idx="32">
                  <c:v>0.1170000000000001</c:v>
                </c:pt>
                <c:pt idx="33">
                  <c:v>0.12350000000000008</c:v>
                </c:pt>
                <c:pt idx="34">
                  <c:v>0.13000000000000006</c:v>
                </c:pt>
                <c:pt idx="35">
                  <c:v>0.11555555555555565</c:v>
                </c:pt>
                <c:pt idx="36">
                  <c:v>0.10111111111111119</c:v>
                </c:pt>
                <c:pt idx="37">
                  <c:v>8.6666666666666822E-2</c:v>
                </c:pt>
                <c:pt idx="38">
                  <c:v>7.2222222222222326E-2</c:v>
                </c:pt>
                <c:pt idx="39">
                  <c:v>5.7777777777777865E-2</c:v>
                </c:pt>
                <c:pt idx="40">
                  <c:v>4.3333333333333439E-2</c:v>
                </c:pt>
                <c:pt idx="41">
                  <c:v>2.8888888888888964E-2</c:v>
                </c:pt>
                <c:pt idx="42">
                  <c:v>1.4444444444444511E-2</c:v>
                </c:pt>
                <c:pt idx="43">
                  <c:v>6.5919492087118817E-17</c:v>
                </c:pt>
                <c:pt idx="44">
                  <c:v>0</c:v>
                </c:pt>
                <c:pt idx="45">
                  <c:v>0</c:v>
                </c:pt>
              </c:numCache>
            </c:numRef>
          </c:val>
          <c:extLst>
            <c:ext xmlns:c16="http://schemas.microsoft.com/office/drawing/2014/chart" uri="{C3380CC4-5D6E-409C-BE32-E72D297353CC}">
              <c16:uniqueId val="{00000002-379F-4E81-8059-B4BA368E8BA8}"/>
            </c:ext>
          </c:extLst>
        </c:ser>
        <c:ser>
          <c:idx val="2"/>
          <c:order val="3"/>
          <c:tx>
            <c:strRef>
              <c:f>MemberSheet!$E$3</c:f>
              <c:strCache>
                <c:ptCount val="1"/>
                <c:pt idx="0">
                  <c:v>Cash</c:v>
                </c:pt>
              </c:strCache>
            </c:strRef>
          </c:tx>
          <c:spPr>
            <a:solidFill>
              <a:schemeClr val="accent3"/>
            </a:solidFill>
            <a:ln>
              <a:noFill/>
            </a:ln>
            <a:effectLst/>
          </c:spPr>
          <c:cat>
            <c:numRef>
              <c:f>MemberSheet!$B$4:$B$49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MemberSheet!$E$4:$E$49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1.5645161290318494E-3</c:v>
                </c:pt>
                <c:pt idx="16">
                  <c:v>3.1290322580640804E-3</c:v>
                </c:pt>
                <c:pt idx="17">
                  <c:v>4.6935483870963069E-3</c:v>
                </c:pt>
                <c:pt idx="18">
                  <c:v>6.2580645161285321E-3</c:v>
                </c:pt>
                <c:pt idx="19">
                  <c:v>7.8225806451607538E-3</c:v>
                </c:pt>
                <c:pt idx="20">
                  <c:v>9.387096774192985E-3</c:v>
                </c:pt>
                <c:pt idx="21">
                  <c:v>1.0951612903225199E-2</c:v>
                </c:pt>
                <c:pt idx="22">
                  <c:v>1.2516129032257435E-2</c:v>
                </c:pt>
                <c:pt idx="23">
                  <c:v>1.4080645161289651E-2</c:v>
                </c:pt>
                <c:pt idx="24">
                  <c:v>1.5645161290321875E-2</c:v>
                </c:pt>
                <c:pt idx="25">
                  <c:v>1.72096774193541E-2</c:v>
                </c:pt>
                <c:pt idx="26">
                  <c:v>1.8774193548386338E-2</c:v>
                </c:pt>
                <c:pt idx="27">
                  <c:v>2.0338709677418583E-2</c:v>
                </c:pt>
                <c:pt idx="28">
                  <c:v>2.1903225806450835E-2</c:v>
                </c:pt>
                <c:pt idx="29">
                  <c:v>2.3467741935483066E-2</c:v>
                </c:pt>
                <c:pt idx="30">
                  <c:v>2.5032258064515329E-2</c:v>
                </c:pt>
                <c:pt idx="31">
                  <c:v>2.6596774193547557E-2</c:v>
                </c:pt>
                <c:pt idx="32">
                  <c:v>2.8161290322579809E-2</c:v>
                </c:pt>
                <c:pt idx="33">
                  <c:v>2.9725806451612057E-2</c:v>
                </c:pt>
                <c:pt idx="34">
                  <c:v>3.1290322580644306E-2</c:v>
                </c:pt>
                <c:pt idx="35">
                  <c:v>5.3799283154121018E-2</c:v>
                </c:pt>
                <c:pt idx="36">
                  <c:v>7.6308243727597702E-2</c:v>
                </c:pt>
                <c:pt idx="37">
                  <c:v>9.8817204301074407E-2</c:v>
                </c:pt>
                <c:pt idx="38">
                  <c:v>0.12132616487455108</c:v>
                </c:pt>
                <c:pt idx="39">
                  <c:v>0.14383512544802776</c:v>
                </c:pt>
                <c:pt idx="40">
                  <c:v>0.16634408602150469</c:v>
                </c:pt>
                <c:pt idx="41">
                  <c:v>0.18885304659498131</c:v>
                </c:pt>
                <c:pt idx="42">
                  <c:v>0.21136200716845796</c:v>
                </c:pt>
                <c:pt idx="43">
                  <c:v>0.23387096774193478</c:v>
                </c:pt>
                <c:pt idx="44">
                  <c:v>0.24193548387096728</c:v>
                </c:pt>
                <c:pt idx="45">
                  <c:v>0.25</c:v>
                </c:pt>
              </c:numCache>
            </c:numRef>
          </c:val>
          <c:extLst>
            <c:ext xmlns:c16="http://schemas.microsoft.com/office/drawing/2014/chart" uri="{C3380CC4-5D6E-409C-BE32-E72D297353CC}">
              <c16:uniqueId val="{00000003-379F-4E81-8059-B4BA368E8BA8}"/>
            </c:ext>
          </c:extLst>
        </c:ser>
        <c:dLbls>
          <c:showLegendKey val="0"/>
          <c:showVal val="0"/>
          <c:showCatName val="0"/>
          <c:showSerName val="0"/>
          <c:showPercent val="0"/>
          <c:showBubbleSize val="0"/>
        </c:dLbls>
        <c:axId val="45107072"/>
        <c:axId val="43881216"/>
      </c:areaChart>
      <c:catAx>
        <c:axId val="451070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81216"/>
        <c:crosses val="autoZero"/>
        <c:auto val="1"/>
        <c:lblAlgn val="ctr"/>
        <c:lblOffset val="100"/>
        <c:tickLblSkip val="5"/>
        <c:noMultiLvlLbl val="0"/>
      </c:catAx>
      <c:valAx>
        <c:axId val="438812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allocation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107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MemberChart!$B$3</c:f>
              <c:strCache>
                <c:ptCount val="1"/>
                <c:pt idx="0">
                  <c:v>Stocks</c:v>
                </c:pt>
              </c:strCache>
            </c:strRef>
          </c:tx>
          <c:spPr>
            <a:solidFill>
              <a:schemeClr val="accent1"/>
            </a:solidFill>
            <a:ln>
              <a:noFill/>
            </a:ln>
            <a:effectLst/>
          </c:spPr>
          <c:cat>
            <c:numRef>
              <c:f>MemberChart!$A$4:$A$49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MemberChart!$B$4:$B$49</c:f>
              <c:numCache>
                <c:formatCode>0%</c:formatCode>
                <c:ptCount val="46"/>
                <c:pt idx="0">
                  <c:v>0.6000000000000002</c:v>
                </c:pt>
                <c:pt idx="1">
                  <c:v>0.6000000000000002</c:v>
                </c:pt>
                <c:pt idx="2">
                  <c:v>0.6000000000000002</c:v>
                </c:pt>
                <c:pt idx="3">
                  <c:v>0.6000000000000002</c:v>
                </c:pt>
                <c:pt idx="4">
                  <c:v>0.6000000000000002</c:v>
                </c:pt>
                <c:pt idx="5">
                  <c:v>0.6000000000000002</c:v>
                </c:pt>
                <c:pt idx="6">
                  <c:v>0.6000000000000002</c:v>
                </c:pt>
                <c:pt idx="7">
                  <c:v>0.6000000000000002</c:v>
                </c:pt>
                <c:pt idx="8">
                  <c:v>0.6000000000000002</c:v>
                </c:pt>
                <c:pt idx="9">
                  <c:v>0.6000000000000002</c:v>
                </c:pt>
                <c:pt idx="10">
                  <c:v>0.6000000000000002</c:v>
                </c:pt>
                <c:pt idx="11">
                  <c:v>0.6000000000000002</c:v>
                </c:pt>
                <c:pt idx="12">
                  <c:v>0.6000000000000002</c:v>
                </c:pt>
                <c:pt idx="13">
                  <c:v>0.6000000000000002</c:v>
                </c:pt>
                <c:pt idx="14">
                  <c:v>0.6000000000000002</c:v>
                </c:pt>
                <c:pt idx="15">
                  <c:v>0.6000000000000002</c:v>
                </c:pt>
                <c:pt idx="16">
                  <c:v>0.6000000000000002</c:v>
                </c:pt>
                <c:pt idx="17">
                  <c:v>0.6000000000000002</c:v>
                </c:pt>
                <c:pt idx="18">
                  <c:v>0.6000000000000002</c:v>
                </c:pt>
                <c:pt idx="19">
                  <c:v>0.6000000000000002</c:v>
                </c:pt>
                <c:pt idx="20">
                  <c:v>0.6000000000000002</c:v>
                </c:pt>
                <c:pt idx="21">
                  <c:v>0.6000000000000002</c:v>
                </c:pt>
                <c:pt idx="22">
                  <c:v>0.6000000000000002</c:v>
                </c:pt>
                <c:pt idx="23">
                  <c:v>0.6000000000000002</c:v>
                </c:pt>
                <c:pt idx="24">
                  <c:v>0.56999999999999995</c:v>
                </c:pt>
                <c:pt idx="25">
                  <c:v>0.54</c:v>
                </c:pt>
                <c:pt idx="26">
                  <c:v>0.51</c:v>
                </c:pt>
                <c:pt idx="27">
                  <c:v>0.48000000000000009</c:v>
                </c:pt>
                <c:pt idx="28">
                  <c:v>0.45</c:v>
                </c:pt>
                <c:pt idx="29">
                  <c:v>0.4200000000000001</c:v>
                </c:pt>
                <c:pt idx="30">
                  <c:v>0.39000000000000012</c:v>
                </c:pt>
                <c:pt idx="31">
                  <c:v>0.3600000000000001</c:v>
                </c:pt>
                <c:pt idx="32">
                  <c:v>0.33000000000000013</c:v>
                </c:pt>
                <c:pt idx="33">
                  <c:v>0.3000000000000001</c:v>
                </c:pt>
                <c:pt idx="34">
                  <c:v>0.27</c:v>
                </c:pt>
                <c:pt idx="35">
                  <c:v>0.24000000000000005</c:v>
                </c:pt>
                <c:pt idx="36">
                  <c:v>0.21000000000000005</c:v>
                </c:pt>
                <c:pt idx="37">
                  <c:v>0.18000000000000005</c:v>
                </c:pt>
                <c:pt idx="38">
                  <c:v>0.15000000000000005</c:v>
                </c:pt>
                <c:pt idx="39">
                  <c:v>0.12000000000000002</c:v>
                </c:pt>
                <c:pt idx="40">
                  <c:v>9.0000000000000024E-2</c:v>
                </c:pt>
                <c:pt idx="41">
                  <c:v>6.0000000000000019E-2</c:v>
                </c:pt>
                <c:pt idx="42">
                  <c:v>3.0000000000000002E-2</c:v>
                </c:pt>
                <c:pt idx="43">
                  <c:v>0</c:v>
                </c:pt>
                <c:pt idx="44">
                  <c:v>0</c:v>
                </c:pt>
                <c:pt idx="45">
                  <c:v>0</c:v>
                </c:pt>
              </c:numCache>
            </c:numRef>
          </c:val>
          <c:extLst>
            <c:ext xmlns:c16="http://schemas.microsoft.com/office/drawing/2014/chart" uri="{C3380CC4-5D6E-409C-BE32-E72D297353CC}">
              <c16:uniqueId val="{00000000-42F9-4974-9AE2-624F1F2E08A3}"/>
            </c:ext>
          </c:extLst>
        </c:ser>
        <c:ser>
          <c:idx val="1"/>
          <c:order val="1"/>
          <c:tx>
            <c:strRef>
              <c:f>MemberChart!$C$3</c:f>
              <c:strCache>
                <c:ptCount val="1"/>
                <c:pt idx="0">
                  <c:v>Bonds</c:v>
                </c:pt>
              </c:strCache>
            </c:strRef>
          </c:tx>
          <c:spPr>
            <a:solidFill>
              <a:schemeClr val="accent2"/>
            </a:solidFill>
            <a:ln>
              <a:noFill/>
            </a:ln>
            <a:effectLst/>
          </c:spPr>
          <c:cat>
            <c:numRef>
              <c:f>MemberChart!$A$4:$A$49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MemberChart!$C$4:$C$49</c:f>
              <c:numCache>
                <c:formatCode>0%</c:formatCode>
                <c:ptCount val="46"/>
                <c:pt idx="0">
                  <c:v>0.3000000000000001</c:v>
                </c:pt>
                <c:pt idx="1">
                  <c:v>0.3000000000000001</c:v>
                </c:pt>
                <c:pt idx="2">
                  <c:v>0.3000000000000001</c:v>
                </c:pt>
                <c:pt idx="3">
                  <c:v>0.3000000000000001</c:v>
                </c:pt>
                <c:pt idx="4">
                  <c:v>0.3000000000000001</c:v>
                </c:pt>
                <c:pt idx="5">
                  <c:v>0.3000000000000001</c:v>
                </c:pt>
                <c:pt idx="6">
                  <c:v>0.3000000000000001</c:v>
                </c:pt>
                <c:pt idx="7">
                  <c:v>0.3000000000000001</c:v>
                </c:pt>
                <c:pt idx="8">
                  <c:v>0.3000000000000001</c:v>
                </c:pt>
                <c:pt idx="9">
                  <c:v>0.3000000000000001</c:v>
                </c:pt>
                <c:pt idx="10">
                  <c:v>0.3000000000000001</c:v>
                </c:pt>
                <c:pt idx="11">
                  <c:v>0.3000000000000001</c:v>
                </c:pt>
                <c:pt idx="12">
                  <c:v>0.3000000000000001</c:v>
                </c:pt>
                <c:pt idx="13">
                  <c:v>0.3000000000000001</c:v>
                </c:pt>
                <c:pt idx="14">
                  <c:v>0.3000000000000001</c:v>
                </c:pt>
                <c:pt idx="15">
                  <c:v>0.3000000000000001</c:v>
                </c:pt>
                <c:pt idx="16">
                  <c:v>0.3000000000000001</c:v>
                </c:pt>
                <c:pt idx="17">
                  <c:v>0.3000000000000001</c:v>
                </c:pt>
                <c:pt idx="18">
                  <c:v>0.3000000000000001</c:v>
                </c:pt>
                <c:pt idx="19">
                  <c:v>0.3000000000000001</c:v>
                </c:pt>
                <c:pt idx="20">
                  <c:v>0.3000000000000001</c:v>
                </c:pt>
                <c:pt idx="21">
                  <c:v>0.3000000000000001</c:v>
                </c:pt>
                <c:pt idx="22">
                  <c:v>0.3000000000000001</c:v>
                </c:pt>
                <c:pt idx="23">
                  <c:v>0.3000000000000001</c:v>
                </c:pt>
                <c:pt idx="24">
                  <c:v>0.31863636363636383</c:v>
                </c:pt>
                <c:pt idx="25">
                  <c:v>0.34727272727272746</c:v>
                </c:pt>
                <c:pt idx="26">
                  <c:v>0.37590909090909114</c:v>
                </c:pt>
                <c:pt idx="27">
                  <c:v>0.40454545454545454</c:v>
                </c:pt>
                <c:pt idx="28">
                  <c:v>0.43318181818181822</c:v>
                </c:pt>
                <c:pt idx="29">
                  <c:v>0.46181818181818196</c:v>
                </c:pt>
                <c:pt idx="30">
                  <c:v>0.49045454545454564</c:v>
                </c:pt>
                <c:pt idx="31">
                  <c:v>0.51909090909090883</c:v>
                </c:pt>
                <c:pt idx="32">
                  <c:v>0.54772727272727262</c:v>
                </c:pt>
                <c:pt idx="33">
                  <c:v>0.57636363636363663</c:v>
                </c:pt>
                <c:pt idx="34">
                  <c:v>0.6050000000000002</c:v>
                </c:pt>
                <c:pt idx="35">
                  <c:v>0.62363636363636366</c:v>
                </c:pt>
                <c:pt idx="36">
                  <c:v>0.64227272727272733</c:v>
                </c:pt>
                <c:pt idx="37">
                  <c:v>0.66090909090909133</c:v>
                </c:pt>
                <c:pt idx="38">
                  <c:v>0.67954545454545512</c:v>
                </c:pt>
                <c:pt idx="39">
                  <c:v>0.69818181818181846</c:v>
                </c:pt>
                <c:pt idx="40">
                  <c:v>0.7168181818181818</c:v>
                </c:pt>
                <c:pt idx="41">
                  <c:v>0.73545454545454569</c:v>
                </c:pt>
                <c:pt idx="42">
                  <c:v>0.75409090909090915</c:v>
                </c:pt>
                <c:pt idx="43">
                  <c:v>0.77272727272727304</c:v>
                </c:pt>
                <c:pt idx="44">
                  <c:v>0.7613636363636368</c:v>
                </c:pt>
                <c:pt idx="45">
                  <c:v>0.75000000000000033</c:v>
                </c:pt>
              </c:numCache>
            </c:numRef>
          </c:val>
          <c:extLst>
            <c:ext xmlns:c16="http://schemas.microsoft.com/office/drawing/2014/chart" uri="{C3380CC4-5D6E-409C-BE32-E72D297353CC}">
              <c16:uniqueId val="{00000001-42F9-4974-9AE2-624F1F2E08A3}"/>
            </c:ext>
          </c:extLst>
        </c:ser>
        <c:ser>
          <c:idx val="3"/>
          <c:order val="2"/>
          <c:tx>
            <c:strRef>
              <c:f>MemberChart!$E$3</c:f>
              <c:strCache>
                <c:ptCount val="1"/>
                <c:pt idx="0">
                  <c:v>Property and Absolute Return Strategies</c:v>
                </c:pt>
              </c:strCache>
            </c:strRef>
          </c:tx>
          <c:spPr>
            <a:solidFill>
              <a:schemeClr val="accent4"/>
            </a:solidFill>
            <a:ln>
              <a:noFill/>
            </a:ln>
            <a:effectLst/>
          </c:spPr>
          <c:cat>
            <c:numRef>
              <c:f>MemberChart!$A$4:$A$49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MemberChart!$E$4:$E$49</c:f>
              <c:numCache>
                <c:formatCode>0%</c:formatCode>
                <c:ptCount val="46"/>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9.0000000000000024E-2</c:v>
                </c:pt>
                <c:pt idx="26">
                  <c:v>8.0000000000000029E-2</c:v>
                </c:pt>
                <c:pt idx="27">
                  <c:v>7.0000000000000021E-2</c:v>
                </c:pt>
                <c:pt idx="28">
                  <c:v>6.0000000000000019E-2</c:v>
                </c:pt>
                <c:pt idx="29">
                  <c:v>0.05</c:v>
                </c:pt>
                <c:pt idx="30">
                  <c:v>4.0000000000000015E-2</c:v>
                </c:pt>
                <c:pt idx="31">
                  <c:v>3.0000000000000002E-2</c:v>
                </c:pt>
                <c:pt idx="32">
                  <c:v>2.0000000000000007E-2</c:v>
                </c:pt>
                <c:pt idx="33">
                  <c:v>1.0000000000000004E-2</c:v>
                </c:pt>
                <c:pt idx="34">
                  <c:v>0</c:v>
                </c:pt>
                <c:pt idx="35">
                  <c:v>0</c:v>
                </c:pt>
                <c:pt idx="36">
                  <c:v>0</c:v>
                </c:pt>
                <c:pt idx="37">
                  <c:v>0</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2-42F9-4974-9AE2-624F1F2E08A3}"/>
            </c:ext>
          </c:extLst>
        </c:ser>
        <c:ser>
          <c:idx val="2"/>
          <c:order val="3"/>
          <c:tx>
            <c:strRef>
              <c:f>MemberChart!$D$3</c:f>
              <c:strCache>
                <c:ptCount val="1"/>
                <c:pt idx="0">
                  <c:v>Cash</c:v>
                </c:pt>
              </c:strCache>
            </c:strRef>
          </c:tx>
          <c:spPr>
            <a:solidFill>
              <a:schemeClr val="accent3"/>
            </a:solidFill>
            <a:ln>
              <a:noFill/>
            </a:ln>
            <a:effectLst/>
          </c:spPr>
          <c:cat>
            <c:numRef>
              <c:f>MemberChart!$A$4:$A$49</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cat>
          <c:val>
            <c:numRef>
              <c:f>MemberChart!$D$4:$D$49</c:f>
              <c:numCache>
                <c:formatCode>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1.1363636363636367E-2</c:v>
                </c:pt>
                <c:pt idx="25">
                  <c:v>2.2727272727272749E-2</c:v>
                </c:pt>
                <c:pt idx="26">
                  <c:v>3.4090909090909088E-2</c:v>
                </c:pt>
                <c:pt idx="27">
                  <c:v>4.5454545454545463E-2</c:v>
                </c:pt>
                <c:pt idx="28">
                  <c:v>5.6818181818181844E-2</c:v>
                </c:pt>
                <c:pt idx="29">
                  <c:v>6.8181818181818177E-2</c:v>
                </c:pt>
                <c:pt idx="30">
                  <c:v>7.9545454545454558E-2</c:v>
                </c:pt>
                <c:pt idx="31">
                  <c:v>9.0909090909090981E-2</c:v>
                </c:pt>
                <c:pt idx="32">
                  <c:v>0.10227272727272729</c:v>
                </c:pt>
                <c:pt idx="33">
                  <c:v>0.11363636363636365</c:v>
                </c:pt>
                <c:pt idx="34">
                  <c:v>0.12500000000000003</c:v>
                </c:pt>
                <c:pt idx="35">
                  <c:v>0.13636363636363638</c:v>
                </c:pt>
                <c:pt idx="36">
                  <c:v>0.14772727272727279</c:v>
                </c:pt>
                <c:pt idx="37">
                  <c:v>0.15909090909090917</c:v>
                </c:pt>
                <c:pt idx="38">
                  <c:v>0.17045454545454539</c:v>
                </c:pt>
                <c:pt idx="39">
                  <c:v>0.18181818181818191</c:v>
                </c:pt>
                <c:pt idx="40">
                  <c:v>0.19318181818181815</c:v>
                </c:pt>
                <c:pt idx="41">
                  <c:v>0.20454545454545461</c:v>
                </c:pt>
                <c:pt idx="42">
                  <c:v>0.21590909090909094</c:v>
                </c:pt>
                <c:pt idx="43">
                  <c:v>0.22727272727272718</c:v>
                </c:pt>
                <c:pt idx="44">
                  <c:v>0.23863636363636362</c:v>
                </c:pt>
                <c:pt idx="45">
                  <c:v>0.25</c:v>
                </c:pt>
              </c:numCache>
            </c:numRef>
          </c:val>
          <c:extLst>
            <c:ext xmlns:c16="http://schemas.microsoft.com/office/drawing/2014/chart" uri="{C3380CC4-5D6E-409C-BE32-E72D297353CC}">
              <c16:uniqueId val="{00000003-42F9-4974-9AE2-624F1F2E08A3}"/>
            </c:ext>
          </c:extLst>
        </c:ser>
        <c:dLbls>
          <c:showLegendKey val="0"/>
          <c:showVal val="0"/>
          <c:showCatName val="0"/>
          <c:showSerName val="0"/>
          <c:showPercent val="0"/>
          <c:showBubbleSize val="0"/>
        </c:dLbls>
        <c:axId val="44022400"/>
        <c:axId val="44028672"/>
      </c:areaChart>
      <c:catAx>
        <c:axId val="440224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28672"/>
        <c:crosses val="autoZero"/>
        <c:auto val="1"/>
        <c:lblAlgn val="ctr"/>
        <c:lblOffset val="100"/>
        <c:tickLblSkip val="5"/>
        <c:noMultiLvlLbl val="0"/>
      </c:catAx>
      <c:valAx>
        <c:axId val="440286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allocation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22400"/>
        <c:crosses val="autoZero"/>
        <c:crossBetween val="midCat"/>
      </c:valAx>
      <c:spPr>
        <a:noFill/>
        <a:ln>
          <a:noFill/>
        </a:ln>
        <a:effectLst/>
      </c:spPr>
    </c:plotArea>
    <c:legend>
      <c:legendPos val="b"/>
      <c:layout>
        <c:manualLayout>
          <c:xMode val="edge"/>
          <c:yMode val="edge"/>
          <c:x val="0.1514898015947701"/>
          <c:y val="0.89828259445262248"/>
          <c:w val="0.6818014764232545"/>
          <c:h val="9.16948010636960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4E43E-C6AA-4BF2-A758-F62226DDEC8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2AE882FD-DB3F-47D9-848C-307C4007F449}">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University</a:t>
          </a:r>
          <a:endParaRPr lang="en-GB" dirty="0">
            <a:latin typeface="Arial" panose="020B0604020202020204" pitchFamily="34" charset="0"/>
            <a:cs typeface="Arial" panose="020B0604020202020204" pitchFamily="34" charset="0"/>
          </a:endParaRPr>
        </a:p>
      </dgm:t>
    </dgm:pt>
    <dgm:pt modelId="{C997BA39-737F-4760-97D4-9738E3799BC2}" type="parTrans" cxnId="{03C02DE9-D8AD-4AC2-9BF9-6606A9526A15}">
      <dgm:prSet/>
      <dgm:spPr/>
      <dgm:t>
        <a:bodyPr/>
        <a:lstStyle/>
        <a:p>
          <a:endParaRPr lang="en-GB"/>
        </a:p>
      </dgm:t>
    </dgm:pt>
    <dgm:pt modelId="{802F3B40-F6DB-4977-BE51-160DF9B23E8E}" type="sibTrans" cxnId="{03C02DE9-D8AD-4AC2-9BF9-6606A9526A15}">
      <dgm:prSet/>
      <dgm:spPr/>
      <dgm:t>
        <a:bodyPr/>
        <a:lstStyle/>
        <a:p>
          <a:endParaRPr lang="en-GB"/>
        </a:p>
      </dgm:t>
    </dgm:pt>
    <dgm:pt modelId="{69DDACCC-6EB1-4279-90AF-4615BD629B45}">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Assistant Staff</a:t>
          </a:r>
          <a:endParaRPr lang="en-GB" dirty="0">
            <a:latin typeface="Arial" panose="020B0604020202020204" pitchFamily="34" charset="0"/>
            <a:cs typeface="Arial" panose="020B0604020202020204" pitchFamily="34" charset="0"/>
          </a:endParaRPr>
        </a:p>
      </dgm:t>
    </dgm:pt>
    <dgm:pt modelId="{C2770CE7-3CB1-44BF-9B19-A8FE17D23554}" type="parTrans" cxnId="{60752223-6CA5-478C-A230-34B114803DAD}">
      <dgm:prSet/>
      <dgm:spPr>
        <a:solidFill>
          <a:schemeClr val="accent1">
            <a:lumMod val="10000"/>
          </a:schemeClr>
        </a:solidFill>
      </dgm:spPr>
      <dgm:t>
        <a:bodyPr/>
        <a:lstStyle/>
        <a:p>
          <a:endParaRPr lang="en-GB" b="1"/>
        </a:p>
      </dgm:t>
    </dgm:pt>
    <dgm:pt modelId="{B9E9AF4E-FE50-41FF-9421-F798E708BD22}" type="sibTrans" cxnId="{60752223-6CA5-478C-A230-34B114803DAD}">
      <dgm:prSet/>
      <dgm:spPr/>
      <dgm:t>
        <a:bodyPr/>
        <a:lstStyle/>
        <a:p>
          <a:endParaRPr lang="en-GB"/>
        </a:p>
      </dgm:t>
    </dgm:pt>
    <dgm:pt modelId="{61378CB6-CE37-4317-A96C-02FA23043C98}">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Cambridge University Assistants’ Contributory Pension Scheme</a:t>
          </a:r>
          <a:endParaRPr lang="en-GB" dirty="0">
            <a:latin typeface="Arial" panose="020B0604020202020204" pitchFamily="34" charset="0"/>
            <a:cs typeface="Arial" panose="020B0604020202020204" pitchFamily="34" charset="0"/>
          </a:endParaRPr>
        </a:p>
      </dgm:t>
    </dgm:pt>
    <dgm:pt modelId="{3EF7E1FA-9417-4CB4-BDB4-E00D9693DB71}" type="parTrans" cxnId="{7687A954-1AA0-476E-BCDE-5B7AB6263B4A}">
      <dgm:prSet/>
      <dgm:spPr>
        <a:solidFill>
          <a:schemeClr val="accent1">
            <a:lumMod val="10000"/>
          </a:schemeClr>
        </a:solidFill>
      </dgm:spPr>
      <dgm:t>
        <a:bodyPr/>
        <a:lstStyle/>
        <a:p>
          <a:endParaRPr lang="en-GB" b="1"/>
        </a:p>
      </dgm:t>
    </dgm:pt>
    <dgm:pt modelId="{362E6B7D-922F-4503-A659-DAF2629E02B4}" type="sibTrans" cxnId="{7687A954-1AA0-476E-BCDE-5B7AB6263B4A}">
      <dgm:prSet/>
      <dgm:spPr/>
      <dgm:t>
        <a:bodyPr/>
        <a:lstStyle/>
        <a:p>
          <a:endParaRPr lang="en-GB"/>
        </a:p>
      </dgm:t>
    </dgm:pt>
    <dgm:pt modelId="{CBC6CD59-A20C-47DF-B449-18D7224AFE55}">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Cambridge University Assistants’ Defined Contribution Pension Scheme</a:t>
          </a:r>
          <a:endParaRPr lang="en-GB" dirty="0">
            <a:latin typeface="Arial" panose="020B0604020202020204" pitchFamily="34" charset="0"/>
            <a:cs typeface="Arial" panose="020B0604020202020204" pitchFamily="34" charset="0"/>
          </a:endParaRPr>
        </a:p>
      </dgm:t>
    </dgm:pt>
    <dgm:pt modelId="{42760529-BC1E-4DDF-978F-A413C6119A1C}" type="parTrans" cxnId="{2BDD63CF-CD4B-4168-BD10-3EF6EBAF0BAB}">
      <dgm:prSet/>
      <dgm:spPr>
        <a:solidFill>
          <a:schemeClr val="accent1">
            <a:lumMod val="10000"/>
          </a:schemeClr>
        </a:solidFill>
      </dgm:spPr>
      <dgm:t>
        <a:bodyPr/>
        <a:lstStyle/>
        <a:p>
          <a:endParaRPr lang="en-GB" b="1"/>
        </a:p>
      </dgm:t>
    </dgm:pt>
    <dgm:pt modelId="{68B52737-9895-4578-8DFB-8A3F878F34CC}" type="sibTrans" cxnId="{2BDD63CF-CD4B-4168-BD10-3EF6EBAF0BAB}">
      <dgm:prSet/>
      <dgm:spPr/>
      <dgm:t>
        <a:bodyPr/>
        <a:lstStyle/>
        <a:p>
          <a:endParaRPr lang="en-GB"/>
        </a:p>
      </dgm:t>
    </dgm:pt>
    <dgm:pt modelId="{AABD3B4C-00FA-4E0F-AB66-53FCBB003F64}">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Academic and Academic Related Staff</a:t>
          </a:r>
          <a:endParaRPr lang="en-GB" dirty="0">
            <a:latin typeface="Arial" panose="020B0604020202020204" pitchFamily="34" charset="0"/>
            <a:cs typeface="Arial" panose="020B0604020202020204" pitchFamily="34" charset="0"/>
          </a:endParaRPr>
        </a:p>
      </dgm:t>
    </dgm:pt>
    <dgm:pt modelId="{542A9AA6-BBB8-486F-A7A1-16E94B5A9114}" type="parTrans" cxnId="{354A1F4F-583D-4491-80BE-409CCC0AAA97}">
      <dgm:prSet/>
      <dgm:spPr>
        <a:solidFill>
          <a:schemeClr val="accent1">
            <a:lumMod val="10000"/>
          </a:schemeClr>
        </a:solidFill>
      </dgm:spPr>
      <dgm:t>
        <a:bodyPr/>
        <a:lstStyle/>
        <a:p>
          <a:endParaRPr lang="en-GB" b="1"/>
        </a:p>
      </dgm:t>
    </dgm:pt>
    <dgm:pt modelId="{5E9F63FD-650C-4C2B-BC32-84C14CB7033B}" type="sibTrans" cxnId="{354A1F4F-583D-4491-80BE-409CCC0AAA97}">
      <dgm:prSet/>
      <dgm:spPr/>
      <dgm:t>
        <a:bodyPr/>
        <a:lstStyle/>
        <a:p>
          <a:endParaRPr lang="en-GB"/>
        </a:p>
      </dgm:t>
    </dgm:pt>
    <dgm:pt modelId="{4E3C3956-0EC4-4089-94E8-2BE96DE3558C}">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Universities Superannuation Scheme </a:t>
          </a:r>
          <a:endParaRPr lang="en-GB" dirty="0">
            <a:latin typeface="Arial" panose="020B0604020202020204" pitchFamily="34" charset="0"/>
            <a:cs typeface="Arial" panose="020B0604020202020204" pitchFamily="34" charset="0"/>
          </a:endParaRPr>
        </a:p>
      </dgm:t>
    </dgm:pt>
    <dgm:pt modelId="{4572991D-CE6C-4544-80F4-91C12630C3ED}" type="parTrans" cxnId="{9C608A00-5AD9-4F48-976F-E2AED5DAAFF5}">
      <dgm:prSet/>
      <dgm:spPr>
        <a:solidFill>
          <a:schemeClr val="accent1">
            <a:lumMod val="10000"/>
          </a:schemeClr>
        </a:solidFill>
      </dgm:spPr>
      <dgm:t>
        <a:bodyPr/>
        <a:lstStyle/>
        <a:p>
          <a:endParaRPr lang="en-GB" b="1"/>
        </a:p>
      </dgm:t>
    </dgm:pt>
    <dgm:pt modelId="{3D37605D-72E9-4EBD-A042-593F0058C04B}" type="sibTrans" cxnId="{9C608A00-5AD9-4F48-976F-E2AED5DAAFF5}">
      <dgm:prSet/>
      <dgm:spPr/>
      <dgm:t>
        <a:bodyPr/>
        <a:lstStyle/>
        <a:p>
          <a:endParaRPr lang="en-GB"/>
        </a:p>
      </dgm:t>
    </dgm:pt>
    <dgm:pt modelId="{CFBE50F2-2817-46A9-8955-BD58230019AF}">
      <dgm:prSet phldrT="[Text]"/>
      <dgm:spPr>
        <a:solidFill>
          <a:srgbClr val="009999"/>
        </a:solidFill>
      </dgm:spPr>
      <dgm:t>
        <a:bodyPr/>
        <a:lstStyle/>
        <a:p>
          <a:r>
            <a:rPr lang="en-GB" dirty="0" smtClean="0">
              <a:latin typeface="Arial" panose="020B0604020202020204" pitchFamily="34" charset="0"/>
              <a:cs typeface="Arial" panose="020B0604020202020204" pitchFamily="34" charset="0"/>
            </a:rPr>
            <a:t>NHS</a:t>
          </a:r>
        </a:p>
        <a:p>
          <a:r>
            <a:rPr lang="en-GB" dirty="0" smtClean="0">
              <a:latin typeface="Arial" panose="020B0604020202020204" pitchFamily="34" charset="0"/>
              <a:cs typeface="Arial" panose="020B0604020202020204" pitchFamily="34" charset="0"/>
            </a:rPr>
            <a:t>(clinical staff only)</a:t>
          </a:r>
          <a:endParaRPr lang="en-GB" dirty="0">
            <a:latin typeface="Arial" panose="020B0604020202020204" pitchFamily="34" charset="0"/>
            <a:cs typeface="Arial" panose="020B0604020202020204" pitchFamily="34" charset="0"/>
          </a:endParaRPr>
        </a:p>
      </dgm:t>
    </dgm:pt>
    <dgm:pt modelId="{884600F3-4993-47B7-8197-736A6ED79E2F}" type="parTrans" cxnId="{2FCD45F7-7771-49D4-9FCF-12A5ED26620B}">
      <dgm:prSet/>
      <dgm:spPr>
        <a:solidFill>
          <a:schemeClr val="accent1">
            <a:lumMod val="10000"/>
          </a:schemeClr>
        </a:solidFill>
      </dgm:spPr>
      <dgm:t>
        <a:bodyPr/>
        <a:lstStyle/>
        <a:p>
          <a:endParaRPr lang="en-GB" b="1"/>
        </a:p>
      </dgm:t>
    </dgm:pt>
    <dgm:pt modelId="{ABC45CD1-2988-49D8-AC85-9ECF2D7D55A0}" type="sibTrans" cxnId="{2FCD45F7-7771-49D4-9FCF-12A5ED26620B}">
      <dgm:prSet/>
      <dgm:spPr/>
      <dgm:t>
        <a:bodyPr/>
        <a:lstStyle/>
        <a:p>
          <a:endParaRPr lang="en-GB"/>
        </a:p>
      </dgm:t>
    </dgm:pt>
    <dgm:pt modelId="{2812DE29-BA09-48D4-AD09-2A7F202181A6}" type="pres">
      <dgm:prSet presAssocID="{0F34E43E-C6AA-4BF2-A758-F62226DDEC80}" presName="mainComposite" presStyleCnt="0">
        <dgm:presLayoutVars>
          <dgm:chPref val="1"/>
          <dgm:dir/>
          <dgm:animOne val="branch"/>
          <dgm:animLvl val="lvl"/>
          <dgm:resizeHandles val="exact"/>
        </dgm:presLayoutVars>
      </dgm:prSet>
      <dgm:spPr/>
      <dgm:t>
        <a:bodyPr/>
        <a:lstStyle/>
        <a:p>
          <a:endParaRPr lang="en-GB"/>
        </a:p>
      </dgm:t>
    </dgm:pt>
    <dgm:pt modelId="{67D59DCD-8073-4766-A096-9AF3596C2BBE}" type="pres">
      <dgm:prSet presAssocID="{0F34E43E-C6AA-4BF2-A758-F62226DDEC80}" presName="hierFlow" presStyleCnt="0"/>
      <dgm:spPr/>
    </dgm:pt>
    <dgm:pt modelId="{2B320402-DF32-49FD-9F12-157780DA51E6}" type="pres">
      <dgm:prSet presAssocID="{0F34E43E-C6AA-4BF2-A758-F62226DDEC80}" presName="hierChild1" presStyleCnt="0">
        <dgm:presLayoutVars>
          <dgm:chPref val="1"/>
          <dgm:animOne val="branch"/>
          <dgm:animLvl val="lvl"/>
        </dgm:presLayoutVars>
      </dgm:prSet>
      <dgm:spPr/>
    </dgm:pt>
    <dgm:pt modelId="{54774FCA-EC55-4853-A5CB-9CC78C45455C}" type="pres">
      <dgm:prSet presAssocID="{2AE882FD-DB3F-47D9-848C-307C4007F449}" presName="Name14" presStyleCnt="0"/>
      <dgm:spPr/>
    </dgm:pt>
    <dgm:pt modelId="{C2B3B7E3-7FA9-49BA-8771-CAB2DC5D0C2C}" type="pres">
      <dgm:prSet presAssocID="{2AE882FD-DB3F-47D9-848C-307C4007F449}" presName="level1Shape" presStyleLbl="node0" presStyleIdx="0" presStyleCnt="1">
        <dgm:presLayoutVars>
          <dgm:chPref val="3"/>
        </dgm:presLayoutVars>
      </dgm:prSet>
      <dgm:spPr/>
      <dgm:t>
        <a:bodyPr/>
        <a:lstStyle/>
        <a:p>
          <a:endParaRPr lang="en-GB"/>
        </a:p>
      </dgm:t>
    </dgm:pt>
    <dgm:pt modelId="{4F788A5A-59DC-4740-8A97-47CAD4E15C47}" type="pres">
      <dgm:prSet presAssocID="{2AE882FD-DB3F-47D9-848C-307C4007F449}" presName="hierChild2" presStyleCnt="0"/>
      <dgm:spPr/>
    </dgm:pt>
    <dgm:pt modelId="{BB26442A-3E10-4BB8-83D7-22C4B12D3FB3}" type="pres">
      <dgm:prSet presAssocID="{C2770CE7-3CB1-44BF-9B19-A8FE17D23554}" presName="Name19" presStyleLbl="parChTrans1D2" presStyleIdx="0" presStyleCnt="2"/>
      <dgm:spPr/>
      <dgm:t>
        <a:bodyPr/>
        <a:lstStyle/>
        <a:p>
          <a:endParaRPr lang="en-GB"/>
        </a:p>
      </dgm:t>
    </dgm:pt>
    <dgm:pt modelId="{DE964B98-17A0-4E50-9B0C-1C483F5798FF}" type="pres">
      <dgm:prSet presAssocID="{69DDACCC-6EB1-4279-90AF-4615BD629B45}" presName="Name21" presStyleCnt="0"/>
      <dgm:spPr/>
    </dgm:pt>
    <dgm:pt modelId="{D0985A57-AD7F-4B1C-91A7-D54A7842C541}" type="pres">
      <dgm:prSet presAssocID="{69DDACCC-6EB1-4279-90AF-4615BD629B45}" presName="level2Shape" presStyleLbl="node2" presStyleIdx="0" presStyleCnt="2" custLinFactNeighborX="-4835" custLinFactNeighborY="297"/>
      <dgm:spPr/>
      <dgm:t>
        <a:bodyPr/>
        <a:lstStyle/>
        <a:p>
          <a:endParaRPr lang="en-GB"/>
        </a:p>
      </dgm:t>
    </dgm:pt>
    <dgm:pt modelId="{2FA49EF7-DA38-4097-A38D-831361E56B70}" type="pres">
      <dgm:prSet presAssocID="{69DDACCC-6EB1-4279-90AF-4615BD629B45}" presName="hierChild3" presStyleCnt="0"/>
      <dgm:spPr/>
    </dgm:pt>
    <dgm:pt modelId="{B08BCAA4-3B33-422B-9A89-FA9486A5E63C}" type="pres">
      <dgm:prSet presAssocID="{3EF7E1FA-9417-4CB4-BDB4-E00D9693DB71}" presName="Name19" presStyleLbl="parChTrans1D3" presStyleIdx="0" presStyleCnt="4"/>
      <dgm:spPr/>
      <dgm:t>
        <a:bodyPr/>
        <a:lstStyle/>
        <a:p>
          <a:endParaRPr lang="en-GB"/>
        </a:p>
      </dgm:t>
    </dgm:pt>
    <dgm:pt modelId="{A5B0F648-81A7-4229-9576-803909426B7B}" type="pres">
      <dgm:prSet presAssocID="{61378CB6-CE37-4317-A96C-02FA23043C98}" presName="Name21" presStyleCnt="0"/>
      <dgm:spPr/>
    </dgm:pt>
    <dgm:pt modelId="{7B2C51CF-71E8-464C-A81F-0513A8894D15}" type="pres">
      <dgm:prSet presAssocID="{61378CB6-CE37-4317-A96C-02FA23043C98}" presName="level2Shape" presStyleLbl="node3" presStyleIdx="0" presStyleCnt="4"/>
      <dgm:spPr/>
      <dgm:t>
        <a:bodyPr/>
        <a:lstStyle/>
        <a:p>
          <a:endParaRPr lang="en-GB"/>
        </a:p>
      </dgm:t>
    </dgm:pt>
    <dgm:pt modelId="{1A7DCD06-1EC5-4F4A-BA85-354E5211259F}" type="pres">
      <dgm:prSet presAssocID="{61378CB6-CE37-4317-A96C-02FA23043C98}" presName="hierChild3" presStyleCnt="0"/>
      <dgm:spPr/>
    </dgm:pt>
    <dgm:pt modelId="{809E1B97-5E60-4234-9298-AF0AB4F603B6}" type="pres">
      <dgm:prSet presAssocID="{42760529-BC1E-4DDF-978F-A413C6119A1C}" presName="Name19" presStyleLbl="parChTrans1D3" presStyleIdx="1" presStyleCnt="4"/>
      <dgm:spPr/>
      <dgm:t>
        <a:bodyPr/>
        <a:lstStyle/>
        <a:p>
          <a:endParaRPr lang="en-GB"/>
        </a:p>
      </dgm:t>
    </dgm:pt>
    <dgm:pt modelId="{0AC45EFA-657C-4A18-865B-559CD5EC8E97}" type="pres">
      <dgm:prSet presAssocID="{CBC6CD59-A20C-47DF-B449-18D7224AFE55}" presName="Name21" presStyleCnt="0"/>
      <dgm:spPr/>
    </dgm:pt>
    <dgm:pt modelId="{3065AE95-75A4-40B7-A771-875A7C29463A}" type="pres">
      <dgm:prSet presAssocID="{CBC6CD59-A20C-47DF-B449-18D7224AFE55}" presName="level2Shape" presStyleLbl="node3" presStyleIdx="1" presStyleCnt="4"/>
      <dgm:spPr/>
      <dgm:t>
        <a:bodyPr/>
        <a:lstStyle/>
        <a:p>
          <a:endParaRPr lang="en-GB"/>
        </a:p>
      </dgm:t>
    </dgm:pt>
    <dgm:pt modelId="{258D361F-EFF1-4032-9439-8436057F728E}" type="pres">
      <dgm:prSet presAssocID="{CBC6CD59-A20C-47DF-B449-18D7224AFE55}" presName="hierChild3" presStyleCnt="0"/>
      <dgm:spPr/>
    </dgm:pt>
    <dgm:pt modelId="{DCF39601-17F7-4FD9-AB5C-16206F01D65E}" type="pres">
      <dgm:prSet presAssocID="{542A9AA6-BBB8-486F-A7A1-16E94B5A9114}" presName="Name19" presStyleLbl="parChTrans1D2" presStyleIdx="1" presStyleCnt="2"/>
      <dgm:spPr/>
      <dgm:t>
        <a:bodyPr/>
        <a:lstStyle/>
        <a:p>
          <a:endParaRPr lang="en-GB"/>
        </a:p>
      </dgm:t>
    </dgm:pt>
    <dgm:pt modelId="{DA6D5272-5A91-4DF1-920D-036311B7C5D8}" type="pres">
      <dgm:prSet presAssocID="{AABD3B4C-00FA-4E0F-AB66-53FCBB003F64}" presName="Name21" presStyleCnt="0"/>
      <dgm:spPr/>
    </dgm:pt>
    <dgm:pt modelId="{B84A0555-E2AC-4C90-80CE-DE315CE5D9FB}" type="pres">
      <dgm:prSet presAssocID="{AABD3B4C-00FA-4E0F-AB66-53FCBB003F64}" presName="level2Shape" presStyleLbl="node2" presStyleIdx="1" presStyleCnt="2"/>
      <dgm:spPr/>
      <dgm:t>
        <a:bodyPr/>
        <a:lstStyle/>
        <a:p>
          <a:endParaRPr lang="en-GB"/>
        </a:p>
      </dgm:t>
    </dgm:pt>
    <dgm:pt modelId="{50DF6C15-D7EA-42B7-A78C-E24FEA173540}" type="pres">
      <dgm:prSet presAssocID="{AABD3B4C-00FA-4E0F-AB66-53FCBB003F64}" presName="hierChild3" presStyleCnt="0"/>
      <dgm:spPr/>
    </dgm:pt>
    <dgm:pt modelId="{A6705C7C-66B2-47F7-8C04-4DFF06E864EA}" type="pres">
      <dgm:prSet presAssocID="{4572991D-CE6C-4544-80F4-91C12630C3ED}" presName="Name19" presStyleLbl="parChTrans1D3" presStyleIdx="2" presStyleCnt="4"/>
      <dgm:spPr/>
      <dgm:t>
        <a:bodyPr/>
        <a:lstStyle/>
        <a:p>
          <a:endParaRPr lang="en-GB"/>
        </a:p>
      </dgm:t>
    </dgm:pt>
    <dgm:pt modelId="{91654ED4-CC12-43F5-91BD-05F856B4D851}" type="pres">
      <dgm:prSet presAssocID="{4E3C3956-0EC4-4089-94E8-2BE96DE3558C}" presName="Name21" presStyleCnt="0"/>
      <dgm:spPr/>
    </dgm:pt>
    <dgm:pt modelId="{28BEDFED-14FA-4315-9E5F-903152C53D3A}" type="pres">
      <dgm:prSet presAssocID="{4E3C3956-0EC4-4089-94E8-2BE96DE3558C}" presName="level2Shape" presStyleLbl="node3" presStyleIdx="2" presStyleCnt="4"/>
      <dgm:spPr/>
      <dgm:t>
        <a:bodyPr/>
        <a:lstStyle/>
        <a:p>
          <a:endParaRPr lang="en-GB"/>
        </a:p>
      </dgm:t>
    </dgm:pt>
    <dgm:pt modelId="{A59DD238-11AF-40CD-AE3D-A34FE177CA0D}" type="pres">
      <dgm:prSet presAssocID="{4E3C3956-0EC4-4089-94E8-2BE96DE3558C}" presName="hierChild3" presStyleCnt="0"/>
      <dgm:spPr/>
    </dgm:pt>
    <dgm:pt modelId="{DBBB33AC-CF05-49AF-9103-10C226E41971}" type="pres">
      <dgm:prSet presAssocID="{884600F3-4993-47B7-8197-736A6ED79E2F}" presName="Name19" presStyleLbl="parChTrans1D3" presStyleIdx="3" presStyleCnt="4"/>
      <dgm:spPr/>
      <dgm:t>
        <a:bodyPr/>
        <a:lstStyle/>
        <a:p>
          <a:endParaRPr lang="en-GB"/>
        </a:p>
      </dgm:t>
    </dgm:pt>
    <dgm:pt modelId="{312B938C-F951-4CD7-8D77-6EB189EC0FB8}" type="pres">
      <dgm:prSet presAssocID="{CFBE50F2-2817-46A9-8955-BD58230019AF}" presName="Name21" presStyleCnt="0"/>
      <dgm:spPr/>
    </dgm:pt>
    <dgm:pt modelId="{FA730476-1B9C-49D6-8A4B-4601D2BE5D4E}" type="pres">
      <dgm:prSet presAssocID="{CFBE50F2-2817-46A9-8955-BD58230019AF}" presName="level2Shape" presStyleLbl="node3" presStyleIdx="3" presStyleCnt="4"/>
      <dgm:spPr/>
      <dgm:t>
        <a:bodyPr/>
        <a:lstStyle/>
        <a:p>
          <a:endParaRPr lang="en-GB"/>
        </a:p>
      </dgm:t>
    </dgm:pt>
    <dgm:pt modelId="{E92581AE-69F1-4A3D-A022-D49EDF3EDBDE}" type="pres">
      <dgm:prSet presAssocID="{CFBE50F2-2817-46A9-8955-BD58230019AF}" presName="hierChild3" presStyleCnt="0"/>
      <dgm:spPr/>
    </dgm:pt>
    <dgm:pt modelId="{DEA4B34B-ED6F-4897-9A2C-B09806E65221}" type="pres">
      <dgm:prSet presAssocID="{0F34E43E-C6AA-4BF2-A758-F62226DDEC80}" presName="bgShapesFlow" presStyleCnt="0"/>
      <dgm:spPr/>
    </dgm:pt>
  </dgm:ptLst>
  <dgm:cxnLst>
    <dgm:cxn modelId="{7017DE50-EE00-4649-9C3B-176181C471E2}" type="presOf" srcId="{CFBE50F2-2817-46A9-8955-BD58230019AF}" destId="{FA730476-1B9C-49D6-8A4B-4601D2BE5D4E}" srcOrd="0" destOrd="0" presId="urn:microsoft.com/office/officeart/2005/8/layout/hierarchy6"/>
    <dgm:cxn modelId="{9C608A00-5AD9-4F48-976F-E2AED5DAAFF5}" srcId="{AABD3B4C-00FA-4E0F-AB66-53FCBB003F64}" destId="{4E3C3956-0EC4-4089-94E8-2BE96DE3558C}" srcOrd="0" destOrd="0" parTransId="{4572991D-CE6C-4544-80F4-91C12630C3ED}" sibTransId="{3D37605D-72E9-4EBD-A042-593F0058C04B}"/>
    <dgm:cxn modelId="{03C02DE9-D8AD-4AC2-9BF9-6606A9526A15}" srcId="{0F34E43E-C6AA-4BF2-A758-F62226DDEC80}" destId="{2AE882FD-DB3F-47D9-848C-307C4007F449}" srcOrd="0" destOrd="0" parTransId="{C997BA39-737F-4760-97D4-9738E3799BC2}" sibTransId="{802F3B40-F6DB-4977-BE51-160DF9B23E8E}"/>
    <dgm:cxn modelId="{4E0B4DA8-8113-4EB8-ABF8-A228BF35E69E}" type="presOf" srcId="{69DDACCC-6EB1-4279-90AF-4615BD629B45}" destId="{D0985A57-AD7F-4B1C-91A7-D54A7842C541}" srcOrd="0" destOrd="0" presId="urn:microsoft.com/office/officeart/2005/8/layout/hierarchy6"/>
    <dgm:cxn modelId="{A8E47EDD-CCBC-4929-A9E1-437BCB434548}" type="presOf" srcId="{CBC6CD59-A20C-47DF-B449-18D7224AFE55}" destId="{3065AE95-75A4-40B7-A771-875A7C29463A}" srcOrd="0" destOrd="0" presId="urn:microsoft.com/office/officeart/2005/8/layout/hierarchy6"/>
    <dgm:cxn modelId="{354A1F4F-583D-4491-80BE-409CCC0AAA97}" srcId="{2AE882FD-DB3F-47D9-848C-307C4007F449}" destId="{AABD3B4C-00FA-4E0F-AB66-53FCBB003F64}" srcOrd="1" destOrd="0" parTransId="{542A9AA6-BBB8-486F-A7A1-16E94B5A9114}" sibTransId="{5E9F63FD-650C-4C2B-BC32-84C14CB7033B}"/>
    <dgm:cxn modelId="{2FCD45F7-7771-49D4-9FCF-12A5ED26620B}" srcId="{AABD3B4C-00FA-4E0F-AB66-53FCBB003F64}" destId="{CFBE50F2-2817-46A9-8955-BD58230019AF}" srcOrd="1" destOrd="0" parTransId="{884600F3-4993-47B7-8197-736A6ED79E2F}" sibTransId="{ABC45CD1-2988-49D8-AC85-9ECF2D7D55A0}"/>
    <dgm:cxn modelId="{4D368DC4-8660-417F-9F5B-140FD456B31C}" type="presOf" srcId="{AABD3B4C-00FA-4E0F-AB66-53FCBB003F64}" destId="{B84A0555-E2AC-4C90-80CE-DE315CE5D9FB}" srcOrd="0" destOrd="0" presId="urn:microsoft.com/office/officeart/2005/8/layout/hierarchy6"/>
    <dgm:cxn modelId="{2BDD63CF-CD4B-4168-BD10-3EF6EBAF0BAB}" srcId="{69DDACCC-6EB1-4279-90AF-4615BD629B45}" destId="{CBC6CD59-A20C-47DF-B449-18D7224AFE55}" srcOrd="1" destOrd="0" parTransId="{42760529-BC1E-4DDF-978F-A413C6119A1C}" sibTransId="{68B52737-9895-4578-8DFB-8A3F878F34CC}"/>
    <dgm:cxn modelId="{60752223-6CA5-478C-A230-34B114803DAD}" srcId="{2AE882FD-DB3F-47D9-848C-307C4007F449}" destId="{69DDACCC-6EB1-4279-90AF-4615BD629B45}" srcOrd="0" destOrd="0" parTransId="{C2770CE7-3CB1-44BF-9B19-A8FE17D23554}" sibTransId="{B9E9AF4E-FE50-41FF-9421-F798E708BD22}"/>
    <dgm:cxn modelId="{23229ECB-3F6A-4366-8657-37D86001BC30}" type="presOf" srcId="{0F34E43E-C6AA-4BF2-A758-F62226DDEC80}" destId="{2812DE29-BA09-48D4-AD09-2A7F202181A6}" srcOrd="0" destOrd="0" presId="urn:microsoft.com/office/officeart/2005/8/layout/hierarchy6"/>
    <dgm:cxn modelId="{67D1CD21-8554-42B2-A901-E80F193F9D3A}" type="presOf" srcId="{2AE882FD-DB3F-47D9-848C-307C4007F449}" destId="{C2B3B7E3-7FA9-49BA-8771-CAB2DC5D0C2C}" srcOrd="0" destOrd="0" presId="urn:microsoft.com/office/officeart/2005/8/layout/hierarchy6"/>
    <dgm:cxn modelId="{89224B82-9545-4DCC-ABB5-018F65FAB6AB}" type="presOf" srcId="{884600F3-4993-47B7-8197-736A6ED79E2F}" destId="{DBBB33AC-CF05-49AF-9103-10C226E41971}" srcOrd="0" destOrd="0" presId="urn:microsoft.com/office/officeart/2005/8/layout/hierarchy6"/>
    <dgm:cxn modelId="{38533B2D-2F8F-43CD-A7C3-87A0C22B97E0}" type="presOf" srcId="{C2770CE7-3CB1-44BF-9B19-A8FE17D23554}" destId="{BB26442A-3E10-4BB8-83D7-22C4B12D3FB3}" srcOrd="0" destOrd="0" presId="urn:microsoft.com/office/officeart/2005/8/layout/hierarchy6"/>
    <dgm:cxn modelId="{7687A954-1AA0-476E-BCDE-5B7AB6263B4A}" srcId="{69DDACCC-6EB1-4279-90AF-4615BD629B45}" destId="{61378CB6-CE37-4317-A96C-02FA23043C98}" srcOrd="0" destOrd="0" parTransId="{3EF7E1FA-9417-4CB4-BDB4-E00D9693DB71}" sibTransId="{362E6B7D-922F-4503-A659-DAF2629E02B4}"/>
    <dgm:cxn modelId="{E59A8B8B-E3CD-4464-B320-2E4A640482F4}" type="presOf" srcId="{42760529-BC1E-4DDF-978F-A413C6119A1C}" destId="{809E1B97-5E60-4234-9298-AF0AB4F603B6}" srcOrd="0" destOrd="0" presId="urn:microsoft.com/office/officeart/2005/8/layout/hierarchy6"/>
    <dgm:cxn modelId="{9E5E9DBD-1205-49A7-87FD-0BFE6A1F26E5}" type="presOf" srcId="{4572991D-CE6C-4544-80F4-91C12630C3ED}" destId="{A6705C7C-66B2-47F7-8C04-4DFF06E864EA}" srcOrd="0" destOrd="0" presId="urn:microsoft.com/office/officeart/2005/8/layout/hierarchy6"/>
    <dgm:cxn modelId="{D7E6AC1B-A8A1-48F0-9BE6-3FE5FB3FEEEC}" type="presOf" srcId="{3EF7E1FA-9417-4CB4-BDB4-E00D9693DB71}" destId="{B08BCAA4-3B33-422B-9A89-FA9486A5E63C}" srcOrd="0" destOrd="0" presId="urn:microsoft.com/office/officeart/2005/8/layout/hierarchy6"/>
    <dgm:cxn modelId="{CA12EE04-60E1-4486-B225-427DCE813761}" type="presOf" srcId="{4E3C3956-0EC4-4089-94E8-2BE96DE3558C}" destId="{28BEDFED-14FA-4315-9E5F-903152C53D3A}" srcOrd="0" destOrd="0" presId="urn:microsoft.com/office/officeart/2005/8/layout/hierarchy6"/>
    <dgm:cxn modelId="{2C7762BC-766E-4231-AA27-7EC5ADED4D97}" type="presOf" srcId="{61378CB6-CE37-4317-A96C-02FA23043C98}" destId="{7B2C51CF-71E8-464C-A81F-0513A8894D15}" srcOrd="0" destOrd="0" presId="urn:microsoft.com/office/officeart/2005/8/layout/hierarchy6"/>
    <dgm:cxn modelId="{5F6ADBE8-DAC2-4842-B590-62771DFD92A7}" type="presOf" srcId="{542A9AA6-BBB8-486F-A7A1-16E94B5A9114}" destId="{DCF39601-17F7-4FD9-AB5C-16206F01D65E}" srcOrd="0" destOrd="0" presId="urn:microsoft.com/office/officeart/2005/8/layout/hierarchy6"/>
    <dgm:cxn modelId="{660069C7-7128-425A-9A84-BC39D88F01B4}" type="presParOf" srcId="{2812DE29-BA09-48D4-AD09-2A7F202181A6}" destId="{67D59DCD-8073-4766-A096-9AF3596C2BBE}" srcOrd="0" destOrd="0" presId="urn:microsoft.com/office/officeart/2005/8/layout/hierarchy6"/>
    <dgm:cxn modelId="{A050F218-45E0-43D9-AA0B-88FA42FFBBA9}" type="presParOf" srcId="{67D59DCD-8073-4766-A096-9AF3596C2BBE}" destId="{2B320402-DF32-49FD-9F12-157780DA51E6}" srcOrd="0" destOrd="0" presId="urn:microsoft.com/office/officeart/2005/8/layout/hierarchy6"/>
    <dgm:cxn modelId="{31C154B3-3CA4-454D-B6CA-FEE213C59402}" type="presParOf" srcId="{2B320402-DF32-49FD-9F12-157780DA51E6}" destId="{54774FCA-EC55-4853-A5CB-9CC78C45455C}" srcOrd="0" destOrd="0" presId="urn:microsoft.com/office/officeart/2005/8/layout/hierarchy6"/>
    <dgm:cxn modelId="{B6771E5D-B771-4B2C-8025-DAB2F2256D98}" type="presParOf" srcId="{54774FCA-EC55-4853-A5CB-9CC78C45455C}" destId="{C2B3B7E3-7FA9-49BA-8771-CAB2DC5D0C2C}" srcOrd="0" destOrd="0" presId="urn:microsoft.com/office/officeart/2005/8/layout/hierarchy6"/>
    <dgm:cxn modelId="{72BA16B0-5D02-4C9E-A2FA-0CCA47B5D9B7}" type="presParOf" srcId="{54774FCA-EC55-4853-A5CB-9CC78C45455C}" destId="{4F788A5A-59DC-4740-8A97-47CAD4E15C47}" srcOrd="1" destOrd="0" presId="urn:microsoft.com/office/officeart/2005/8/layout/hierarchy6"/>
    <dgm:cxn modelId="{41EB4DEB-21D4-498F-B4C9-86F7414A2E7F}" type="presParOf" srcId="{4F788A5A-59DC-4740-8A97-47CAD4E15C47}" destId="{BB26442A-3E10-4BB8-83D7-22C4B12D3FB3}" srcOrd="0" destOrd="0" presId="urn:microsoft.com/office/officeart/2005/8/layout/hierarchy6"/>
    <dgm:cxn modelId="{50B97064-F7E7-4E3A-9EA1-86A224AEE56C}" type="presParOf" srcId="{4F788A5A-59DC-4740-8A97-47CAD4E15C47}" destId="{DE964B98-17A0-4E50-9B0C-1C483F5798FF}" srcOrd="1" destOrd="0" presId="urn:microsoft.com/office/officeart/2005/8/layout/hierarchy6"/>
    <dgm:cxn modelId="{09DEF923-83DE-4428-BEB1-525FAAE8801D}" type="presParOf" srcId="{DE964B98-17A0-4E50-9B0C-1C483F5798FF}" destId="{D0985A57-AD7F-4B1C-91A7-D54A7842C541}" srcOrd="0" destOrd="0" presId="urn:microsoft.com/office/officeart/2005/8/layout/hierarchy6"/>
    <dgm:cxn modelId="{4F20DA46-C94A-4571-B4F3-9026684E562D}" type="presParOf" srcId="{DE964B98-17A0-4E50-9B0C-1C483F5798FF}" destId="{2FA49EF7-DA38-4097-A38D-831361E56B70}" srcOrd="1" destOrd="0" presId="urn:microsoft.com/office/officeart/2005/8/layout/hierarchy6"/>
    <dgm:cxn modelId="{E9B3FB37-B6AD-4AA1-A319-FC5C840694C3}" type="presParOf" srcId="{2FA49EF7-DA38-4097-A38D-831361E56B70}" destId="{B08BCAA4-3B33-422B-9A89-FA9486A5E63C}" srcOrd="0" destOrd="0" presId="urn:microsoft.com/office/officeart/2005/8/layout/hierarchy6"/>
    <dgm:cxn modelId="{75B7D277-221B-432F-A260-B1B8CF3CF111}" type="presParOf" srcId="{2FA49EF7-DA38-4097-A38D-831361E56B70}" destId="{A5B0F648-81A7-4229-9576-803909426B7B}" srcOrd="1" destOrd="0" presId="urn:microsoft.com/office/officeart/2005/8/layout/hierarchy6"/>
    <dgm:cxn modelId="{3348C5FA-5F6C-4068-A767-5B7EC2A255E6}" type="presParOf" srcId="{A5B0F648-81A7-4229-9576-803909426B7B}" destId="{7B2C51CF-71E8-464C-A81F-0513A8894D15}" srcOrd="0" destOrd="0" presId="urn:microsoft.com/office/officeart/2005/8/layout/hierarchy6"/>
    <dgm:cxn modelId="{A556BDF3-A93C-4E16-A414-536649325384}" type="presParOf" srcId="{A5B0F648-81A7-4229-9576-803909426B7B}" destId="{1A7DCD06-1EC5-4F4A-BA85-354E5211259F}" srcOrd="1" destOrd="0" presId="urn:microsoft.com/office/officeart/2005/8/layout/hierarchy6"/>
    <dgm:cxn modelId="{674ED183-C31E-48CF-811A-D619BF83A783}" type="presParOf" srcId="{2FA49EF7-DA38-4097-A38D-831361E56B70}" destId="{809E1B97-5E60-4234-9298-AF0AB4F603B6}" srcOrd="2" destOrd="0" presId="urn:microsoft.com/office/officeart/2005/8/layout/hierarchy6"/>
    <dgm:cxn modelId="{EB0F6A70-BAE3-44C7-A853-F5A6626A45BD}" type="presParOf" srcId="{2FA49EF7-DA38-4097-A38D-831361E56B70}" destId="{0AC45EFA-657C-4A18-865B-559CD5EC8E97}" srcOrd="3" destOrd="0" presId="urn:microsoft.com/office/officeart/2005/8/layout/hierarchy6"/>
    <dgm:cxn modelId="{CD8656B0-081D-4ED2-927D-0ABD127AE482}" type="presParOf" srcId="{0AC45EFA-657C-4A18-865B-559CD5EC8E97}" destId="{3065AE95-75A4-40B7-A771-875A7C29463A}" srcOrd="0" destOrd="0" presId="urn:microsoft.com/office/officeart/2005/8/layout/hierarchy6"/>
    <dgm:cxn modelId="{DE1FD605-977D-4C12-BDCA-16BC4048A1D7}" type="presParOf" srcId="{0AC45EFA-657C-4A18-865B-559CD5EC8E97}" destId="{258D361F-EFF1-4032-9439-8436057F728E}" srcOrd="1" destOrd="0" presId="urn:microsoft.com/office/officeart/2005/8/layout/hierarchy6"/>
    <dgm:cxn modelId="{590911E9-AD87-4CEE-8CE4-A6987614FD71}" type="presParOf" srcId="{4F788A5A-59DC-4740-8A97-47CAD4E15C47}" destId="{DCF39601-17F7-4FD9-AB5C-16206F01D65E}" srcOrd="2" destOrd="0" presId="urn:microsoft.com/office/officeart/2005/8/layout/hierarchy6"/>
    <dgm:cxn modelId="{A90D9737-6E74-4EAE-A492-D141711258FD}" type="presParOf" srcId="{4F788A5A-59DC-4740-8A97-47CAD4E15C47}" destId="{DA6D5272-5A91-4DF1-920D-036311B7C5D8}" srcOrd="3" destOrd="0" presId="urn:microsoft.com/office/officeart/2005/8/layout/hierarchy6"/>
    <dgm:cxn modelId="{B3116563-48FB-4AF0-BB52-4E93CE83C89B}" type="presParOf" srcId="{DA6D5272-5A91-4DF1-920D-036311B7C5D8}" destId="{B84A0555-E2AC-4C90-80CE-DE315CE5D9FB}" srcOrd="0" destOrd="0" presId="urn:microsoft.com/office/officeart/2005/8/layout/hierarchy6"/>
    <dgm:cxn modelId="{24FEF97C-2894-427D-A671-0D115C144D9D}" type="presParOf" srcId="{DA6D5272-5A91-4DF1-920D-036311B7C5D8}" destId="{50DF6C15-D7EA-42B7-A78C-E24FEA173540}" srcOrd="1" destOrd="0" presId="urn:microsoft.com/office/officeart/2005/8/layout/hierarchy6"/>
    <dgm:cxn modelId="{AB8C4B9A-C197-4839-87E5-533BE53CC9EF}" type="presParOf" srcId="{50DF6C15-D7EA-42B7-A78C-E24FEA173540}" destId="{A6705C7C-66B2-47F7-8C04-4DFF06E864EA}" srcOrd="0" destOrd="0" presId="urn:microsoft.com/office/officeart/2005/8/layout/hierarchy6"/>
    <dgm:cxn modelId="{9985955A-759B-49E6-A768-2CB7EB9B594B}" type="presParOf" srcId="{50DF6C15-D7EA-42B7-A78C-E24FEA173540}" destId="{91654ED4-CC12-43F5-91BD-05F856B4D851}" srcOrd="1" destOrd="0" presId="urn:microsoft.com/office/officeart/2005/8/layout/hierarchy6"/>
    <dgm:cxn modelId="{C8BBF3E8-0376-4724-B748-767B2DFBFA96}" type="presParOf" srcId="{91654ED4-CC12-43F5-91BD-05F856B4D851}" destId="{28BEDFED-14FA-4315-9E5F-903152C53D3A}" srcOrd="0" destOrd="0" presId="urn:microsoft.com/office/officeart/2005/8/layout/hierarchy6"/>
    <dgm:cxn modelId="{2E9ABB2E-C1B7-40A7-ACE3-362D70C5EC78}" type="presParOf" srcId="{91654ED4-CC12-43F5-91BD-05F856B4D851}" destId="{A59DD238-11AF-40CD-AE3D-A34FE177CA0D}" srcOrd="1" destOrd="0" presId="urn:microsoft.com/office/officeart/2005/8/layout/hierarchy6"/>
    <dgm:cxn modelId="{35C938DF-9B6F-4654-A179-0E0636A83516}" type="presParOf" srcId="{50DF6C15-D7EA-42B7-A78C-E24FEA173540}" destId="{DBBB33AC-CF05-49AF-9103-10C226E41971}" srcOrd="2" destOrd="0" presId="urn:microsoft.com/office/officeart/2005/8/layout/hierarchy6"/>
    <dgm:cxn modelId="{C91DDAC1-66F3-4F05-B144-1FEB9513C878}" type="presParOf" srcId="{50DF6C15-D7EA-42B7-A78C-E24FEA173540}" destId="{312B938C-F951-4CD7-8D77-6EB189EC0FB8}" srcOrd="3" destOrd="0" presId="urn:microsoft.com/office/officeart/2005/8/layout/hierarchy6"/>
    <dgm:cxn modelId="{8C1C6686-3771-4BA7-A5F8-D66A7FFC09FE}" type="presParOf" srcId="{312B938C-F951-4CD7-8D77-6EB189EC0FB8}" destId="{FA730476-1B9C-49D6-8A4B-4601D2BE5D4E}" srcOrd="0" destOrd="0" presId="urn:microsoft.com/office/officeart/2005/8/layout/hierarchy6"/>
    <dgm:cxn modelId="{5E2F549F-5009-448C-9D83-75E87174970B}" type="presParOf" srcId="{312B938C-F951-4CD7-8D77-6EB189EC0FB8}" destId="{E92581AE-69F1-4A3D-A022-D49EDF3EDBDE}" srcOrd="1" destOrd="0" presId="urn:microsoft.com/office/officeart/2005/8/layout/hierarchy6"/>
    <dgm:cxn modelId="{19C33B2B-7827-4A51-93C5-7380567835B0}" type="presParOf" srcId="{2812DE29-BA09-48D4-AD09-2A7F202181A6}" destId="{DEA4B34B-ED6F-4897-9A2C-B09806E6522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5EE72-BB66-4799-B500-4BA79C82D8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F618333-5C12-4F9F-A8F4-08788CC02414}">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Hybrid pension </a:t>
          </a:r>
        </a:p>
        <a:p>
          <a:r>
            <a:rPr lang="en-GB" sz="2000" dirty="0" smtClean="0">
              <a:latin typeface="Arial" panose="020B0604020202020204" pitchFamily="34" charset="0"/>
              <a:cs typeface="Arial" panose="020B0604020202020204" pitchFamily="34" charset="0"/>
            </a:rPr>
            <a:t>arrangement</a:t>
          </a:r>
          <a:endParaRPr lang="en-GB" sz="2000" dirty="0">
            <a:latin typeface="Arial" panose="020B0604020202020204" pitchFamily="34" charset="0"/>
            <a:cs typeface="Arial" panose="020B0604020202020204" pitchFamily="34" charset="0"/>
          </a:endParaRPr>
        </a:p>
      </dgm:t>
    </dgm:pt>
    <dgm:pt modelId="{1161D678-9F0B-477A-98FB-AA51D9027178}" type="parTrans" cxnId="{B822622F-5E24-45AF-A575-2C7832ED1210}">
      <dgm:prSet/>
      <dgm:spPr/>
      <dgm:t>
        <a:bodyPr/>
        <a:lstStyle/>
        <a:p>
          <a:endParaRPr lang="en-GB"/>
        </a:p>
      </dgm:t>
    </dgm:pt>
    <dgm:pt modelId="{B109A519-BA9E-4237-8F42-F93A3CC12A83}" type="sibTrans" cxnId="{B822622F-5E24-45AF-A575-2C7832ED1210}">
      <dgm:prSet/>
      <dgm:spPr/>
      <dgm:t>
        <a:bodyPr/>
        <a:lstStyle/>
        <a:p>
          <a:endParaRPr lang="en-GB"/>
        </a:p>
      </dgm:t>
    </dgm:pt>
    <dgm:pt modelId="{04B3D799-303E-4655-A850-14C34A21640B}">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Cambridge University Assistants’ Contributory Pension Scheme (CUACPS)</a:t>
          </a:r>
          <a:endParaRPr lang="en-GB" sz="2000" dirty="0">
            <a:latin typeface="Arial" panose="020B0604020202020204" pitchFamily="34" charset="0"/>
            <a:cs typeface="Arial" panose="020B0604020202020204" pitchFamily="34" charset="0"/>
          </a:endParaRPr>
        </a:p>
      </dgm:t>
    </dgm:pt>
    <dgm:pt modelId="{A7A2E963-9B23-4FA8-A4FD-501708A584FE}" type="parTrans" cxnId="{CEF21F3F-1D71-4403-A0B4-F48DAA22FA9A}">
      <dgm:prSet/>
      <dgm:spPr/>
      <dgm:t>
        <a:bodyPr/>
        <a:lstStyle/>
        <a:p>
          <a:endParaRPr lang="en-GB"/>
        </a:p>
      </dgm:t>
    </dgm:pt>
    <dgm:pt modelId="{68FDD73C-9CD6-457A-92D6-6585D2A151FB}" type="sibTrans" cxnId="{CEF21F3F-1D71-4403-A0B4-F48DAA22FA9A}">
      <dgm:prSet/>
      <dgm:spPr/>
      <dgm:t>
        <a:bodyPr/>
        <a:lstStyle/>
        <a:p>
          <a:endParaRPr lang="en-GB"/>
        </a:p>
      </dgm:t>
    </dgm:pt>
    <dgm:pt modelId="{FD372EC1-2134-43B4-BFA0-033E39D68C2B}">
      <dgm:prSet phldrT="[Text]" custT="1"/>
      <dgm:spPr>
        <a:solidFill>
          <a:srgbClr val="009999"/>
        </a:solidFill>
      </dgm:spPr>
      <dgm:t>
        <a:bodyPr/>
        <a:lstStyle/>
        <a:p>
          <a:r>
            <a:rPr lang="en-GB" sz="2000" dirty="0" smtClean="0">
              <a:latin typeface="Arial" panose="020B0604020202020204" pitchFamily="34" charset="0"/>
              <a:cs typeface="Arial" panose="020B0604020202020204" pitchFamily="34" charset="0"/>
            </a:rPr>
            <a:t>Cambridge University Assistants’ Defined Contribution Pension Scheme (CUADCPS)</a:t>
          </a:r>
          <a:endParaRPr lang="en-GB" sz="2000" dirty="0">
            <a:latin typeface="Arial" panose="020B0604020202020204" pitchFamily="34" charset="0"/>
            <a:cs typeface="Arial" panose="020B0604020202020204" pitchFamily="34" charset="0"/>
          </a:endParaRPr>
        </a:p>
      </dgm:t>
    </dgm:pt>
    <dgm:pt modelId="{4BCCAED0-3797-42DD-97DE-A5B01BFF05E8}" type="parTrans" cxnId="{CD34871D-5712-4181-A69F-9BA4085548BC}">
      <dgm:prSet/>
      <dgm:spPr/>
      <dgm:t>
        <a:bodyPr/>
        <a:lstStyle/>
        <a:p>
          <a:endParaRPr lang="en-GB"/>
        </a:p>
      </dgm:t>
    </dgm:pt>
    <dgm:pt modelId="{98617089-1D80-4722-95B1-17D7E087DF06}" type="sibTrans" cxnId="{CD34871D-5712-4181-A69F-9BA4085548BC}">
      <dgm:prSet/>
      <dgm:spPr/>
      <dgm:t>
        <a:bodyPr/>
        <a:lstStyle/>
        <a:p>
          <a:endParaRPr lang="en-GB"/>
        </a:p>
      </dgm:t>
    </dgm:pt>
    <dgm:pt modelId="{C9EE03CA-4E4F-457B-9ED9-92C548507C06}" type="pres">
      <dgm:prSet presAssocID="{0C45EE72-BB66-4799-B500-4BA79C82D8F9}" presName="hierChild1" presStyleCnt="0">
        <dgm:presLayoutVars>
          <dgm:orgChart val="1"/>
          <dgm:chPref val="1"/>
          <dgm:dir/>
          <dgm:animOne val="branch"/>
          <dgm:animLvl val="lvl"/>
          <dgm:resizeHandles/>
        </dgm:presLayoutVars>
      </dgm:prSet>
      <dgm:spPr/>
      <dgm:t>
        <a:bodyPr/>
        <a:lstStyle/>
        <a:p>
          <a:endParaRPr lang="en-GB"/>
        </a:p>
      </dgm:t>
    </dgm:pt>
    <dgm:pt modelId="{6E7D3F36-4470-4560-9060-842E672B2A0B}" type="pres">
      <dgm:prSet presAssocID="{1F618333-5C12-4F9F-A8F4-08788CC02414}" presName="hierRoot1" presStyleCnt="0">
        <dgm:presLayoutVars>
          <dgm:hierBranch val="init"/>
        </dgm:presLayoutVars>
      </dgm:prSet>
      <dgm:spPr/>
    </dgm:pt>
    <dgm:pt modelId="{98C9399A-FDE2-4D57-B7EB-CBDA166AA586}" type="pres">
      <dgm:prSet presAssocID="{1F618333-5C12-4F9F-A8F4-08788CC02414}" presName="rootComposite1" presStyleCnt="0"/>
      <dgm:spPr/>
    </dgm:pt>
    <dgm:pt modelId="{082D0989-DC02-4E77-8B95-39CFD5736DE7}" type="pres">
      <dgm:prSet presAssocID="{1F618333-5C12-4F9F-A8F4-08788CC02414}" presName="rootText1" presStyleLbl="node0" presStyleIdx="0" presStyleCnt="1">
        <dgm:presLayoutVars>
          <dgm:chPref val="3"/>
        </dgm:presLayoutVars>
      </dgm:prSet>
      <dgm:spPr/>
      <dgm:t>
        <a:bodyPr/>
        <a:lstStyle/>
        <a:p>
          <a:endParaRPr lang="en-GB"/>
        </a:p>
      </dgm:t>
    </dgm:pt>
    <dgm:pt modelId="{143FFDD8-714E-4712-B4BC-A41E1C7EA33A}" type="pres">
      <dgm:prSet presAssocID="{1F618333-5C12-4F9F-A8F4-08788CC02414}" presName="rootConnector1" presStyleLbl="node1" presStyleIdx="0" presStyleCnt="0"/>
      <dgm:spPr/>
      <dgm:t>
        <a:bodyPr/>
        <a:lstStyle/>
        <a:p>
          <a:endParaRPr lang="en-GB"/>
        </a:p>
      </dgm:t>
    </dgm:pt>
    <dgm:pt modelId="{9CFAA369-909F-49CF-93B5-59B157382F6B}" type="pres">
      <dgm:prSet presAssocID="{1F618333-5C12-4F9F-A8F4-08788CC02414}" presName="hierChild2" presStyleCnt="0"/>
      <dgm:spPr/>
    </dgm:pt>
    <dgm:pt modelId="{0ECF3467-559A-4598-BEE5-373EE5259B89}" type="pres">
      <dgm:prSet presAssocID="{A7A2E963-9B23-4FA8-A4FD-501708A584FE}" presName="Name37" presStyleLbl="parChTrans1D2" presStyleIdx="0" presStyleCnt="2"/>
      <dgm:spPr/>
      <dgm:t>
        <a:bodyPr/>
        <a:lstStyle/>
        <a:p>
          <a:endParaRPr lang="en-GB"/>
        </a:p>
      </dgm:t>
    </dgm:pt>
    <dgm:pt modelId="{4205EC99-237B-4EC4-AF95-AC455C9A1658}" type="pres">
      <dgm:prSet presAssocID="{04B3D799-303E-4655-A850-14C34A21640B}" presName="hierRoot2" presStyleCnt="0">
        <dgm:presLayoutVars>
          <dgm:hierBranch val="init"/>
        </dgm:presLayoutVars>
      </dgm:prSet>
      <dgm:spPr/>
    </dgm:pt>
    <dgm:pt modelId="{87F16D3F-7BC5-4A14-8343-716ABE84246D}" type="pres">
      <dgm:prSet presAssocID="{04B3D799-303E-4655-A850-14C34A21640B}" presName="rootComposite" presStyleCnt="0"/>
      <dgm:spPr/>
    </dgm:pt>
    <dgm:pt modelId="{07D2FA96-5FAF-4B95-837A-ECE249A5DA36}" type="pres">
      <dgm:prSet presAssocID="{04B3D799-303E-4655-A850-14C34A21640B}" presName="rootText" presStyleLbl="node2" presStyleIdx="0" presStyleCnt="2">
        <dgm:presLayoutVars>
          <dgm:chPref val="3"/>
        </dgm:presLayoutVars>
      </dgm:prSet>
      <dgm:spPr/>
      <dgm:t>
        <a:bodyPr/>
        <a:lstStyle/>
        <a:p>
          <a:endParaRPr lang="en-GB"/>
        </a:p>
      </dgm:t>
    </dgm:pt>
    <dgm:pt modelId="{74BEBE3A-1571-4420-980D-BEC3D0586CEE}" type="pres">
      <dgm:prSet presAssocID="{04B3D799-303E-4655-A850-14C34A21640B}" presName="rootConnector" presStyleLbl="node2" presStyleIdx="0" presStyleCnt="2"/>
      <dgm:spPr/>
      <dgm:t>
        <a:bodyPr/>
        <a:lstStyle/>
        <a:p>
          <a:endParaRPr lang="en-GB"/>
        </a:p>
      </dgm:t>
    </dgm:pt>
    <dgm:pt modelId="{F1DD0840-E488-4308-8F75-01FF2A4D740D}" type="pres">
      <dgm:prSet presAssocID="{04B3D799-303E-4655-A850-14C34A21640B}" presName="hierChild4" presStyleCnt="0"/>
      <dgm:spPr/>
    </dgm:pt>
    <dgm:pt modelId="{CB72B8FB-A83B-4FE2-8487-C67254151DEF}" type="pres">
      <dgm:prSet presAssocID="{04B3D799-303E-4655-A850-14C34A21640B}" presName="hierChild5" presStyleCnt="0"/>
      <dgm:spPr/>
    </dgm:pt>
    <dgm:pt modelId="{15D34446-43E7-470F-9BE1-DAB80D3A4650}" type="pres">
      <dgm:prSet presAssocID="{4BCCAED0-3797-42DD-97DE-A5B01BFF05E8}" presName="Name37" presStyleLbl="parChTrans1D2" presStyleIdx="1" presStyleCnt="2"/>
      <dgm:spPr/>
      <dgm:t>
        <a:bodyPr/>
        <a:lstStyle/>
        <a:p>
          <a:endParaRPr lang="en-GB"/>
        </a:p>
      </dgm:t>
    </dgm:pt>
    <dgm:pt modelId="{19C49DC9-A08F-473A-9B37-482910563BDC}" type="pres">
      <dgm:prSet presAssocID="{FD372EC1-2134-43B4-BFA0-033E39D68C2B}" presName="hierRoot2" presStyleCnt="0">
        <dgm:presLayoutVars>
          <dgm:hierBranch val="init"/>
        </dgm:presLayoutVars>
      </dgm:prSet>
      <dgm:spPr/>
    </dgm:pt>
    <dgm:pt modelId="{1BB56651-BCE1-42C5-9BCA-EB922B029026}" type="pres">
      <dgm:prSet presAssocID="{FD372EC1-2134-43B4-BFA0-033E39D68C2B}" presName="rootComposite" presStyleCnt="0"/>
      <dgm:spPr/>
    </dgm:pt>
    <dgm:pt modelId="{C7A5FF78-54A6-43B7-AC47-19ABBD0A89D0}" type="pres">
      <dgm:prSet presAssocID="{FD372EC1-2134-43B4-BFA0-033E39D68C2B}" presName="rootText" presStyleLbl="node2" presStyleIdx="1" presStyleCnt="2">
        <dgm:presLayoutVars>
          <dgm:chPref val="3"/>
        </dgm:presLayoutVars>
      </dgm:prSet>
      <dgm:spPr/>
      <dgm:t>
        <a:bodyPr/>
        <a:lstStyle/>
        <a:p>
          <a:endParaRPr lang="en-GB"/>
        </a:p>
      </dgm:t>
    </dgm:pt>
    <dgm:pt modelId="{021F09F7-31F7-4F37-9E3C-839C56F38532}" type="pres">
      <dgm:prSet presAssocID="{FD372EC1-2134-43B4-BFA0-033E39D68C2B}" presName="rootConnector" presStyleLbl="node2" presStyleIdx="1" presStyleCnt="2"/>
      <dgm:spPr/>
      <dgm:t>
        <a:bodyPr/>
        <a:lstStyle/>
        <a:p>
          <a:endParaRPr lang="en-GB"/>
        </a:p>
      </dgm:t>
    </dgm:pt>
    <dgm:pt modelId="{47985FCC-38C2-42B9-ABBB-22F116C9E7EE}" type="pres">
      <dgm:prSet presAssocID="{FD372EC1-2134-43B4-BFA0-033E39D68C2B}" presName="hierChild4" presStyleCnt="0"/>
      <dgm:spPr/>
    </dgm:pt>
    <dgm:pt modelId="{5DA7FB1F-0E68-49DE-A438-43D6DA3D1C7C}" type="pres">
      <dgm:prSet presAssocID="{FD372EC1-2134-43B4-BFA0-033E39D68C2B}" presName="hierChild5" presStyleCnt="0"/>
      <dgm:spPr/>
    </dgm:pt>
    <dgm:pt modelId="{1928CE93-C278-43E1-A347-5BABB0CFD861}" type="pres">
      <dgm:prSet presAssocID="{1F618333-5C12-4F9F-A8F4-08788CC02414}" presName="hierChild3" presStyleCnt="0"/>
      <dgm:spPr/>
    </dgm:pt>
  </dgm:ptLst>
  <dgm:cxnLst>
    <dgm:cxn modelId="{CD34871D-5712-4181-A69F-9BA4085548BC}" srcId="{1F618333-5C12-4F9F-A8F4-08788CC02414}" destId="{FD372EC1-2134-43B4-BFA0-033E39D68C2B}" srcOrd="1" destOrd="0" parTransId="{4BCCAED0-3797-42DD-97DE-A5B01BFF05E8}" sibTransId="{98617089-1D80-4722-95B1-17D7E087DF06}"/>
    <dgm:cxn modelId="{CEF21F3F-1D71-4403-A0B4-F48DAA22FA9A}" srcId="{1F618333-5C12-4F9F-A8F4-08788CC02414}" destId="{04B3D799-303E-4655-A850-14C34A21640B}" srcOrd="0" destOrd="0" parTransId="{A7A2E963-9B23-4FA8-A4FD-501708A584FE}" sibTransId="{68FDD73C-9CD6-457A-92D6-6585D2A151FB}"/>
    <dgm:cxn modelId="{1B806D6C-422A-470F-8370-C1661C56C344}" type="presOf" srcId="{FD372EC1-2134-43B4-BFA0-033E39D68C2B}" destId="{C7A5FF78-54A6-43B7-AC47-19ABBD0A89D0}" srcOrd="0" destOrd="0" presId="urn:microsoft.com/office/officeart/2005/8/layout/orgChart1"/>
    <dgm:cxn modelId="{D94A37E8-C3D2-48F1-A181-D3D5E856A6CE}" type="presOf" srcId="{0C45EE72-BB66-4799-B500-4BA79C82D8F9}" destId="{C9EE03CA-4E4F-457B-9ED9-92C548507C06}" srcOrd="0" destOrd="0" presId="urn:microsoft.com/office/officeart/2005/8/layout/orgChart1"/>
    <dgm:cxn modelId="{377C8A41-9646-4316-A016-39EF41D6D12F}" type="presOf" srcId="{04B3D799-303E-4655-A850-14C34A21640B}" destId="{74BEBE3A-1571-4420-980D-BEC3D0586CEE}" srcOrd="1" destOrd="0" presId="urn:microsoft.com/office/officeart/2005/8/layout/orgChart1"/>
    <dgm:cxn modelId="{1587BFC7-67CB-4D50-974B-BA5F3ADEEAAB}" type="presOf" srcId="{4BCCAED0-3797-42DD-97DE-A5B01BFF05E8}" destId="{15D34446-43E7-470F-9BE1-DAB80D3A4650}" srcOrd="0" destOrd="0" presId="urn:microsoft.com/office/officeart/2005/8/layout/orgChart1"/>
    <dgm:cxn modelId="{8980FDF8-49B4-4258-A3F1-BBE0FCCE1716}" type="presOf" srcId="{A7A2E963-9B23-4FA8-A4FD-501708A584FE}" destId="{0ECF3467-559A-4598-BEE5-373EE5259B89}" srcOrd="0" destOrd="0" presId="urn:microsoft.com/office/officeart/2005/8/layout/orgChart1"/>
    <dgm:cxn modelId="{B822622F-5E24-45AF-A575-2C7832ED1210}" srcId="{0C45EE72-BB66-4799-B500-4BA79C82D8F9}" destId="{1F618333-5C12-4F9F-A8F4-08788CC02414}" srcOrd="0" destOrd="0" parTransId="{1161D678-9F0B-477A-98FB-AA51D9027178}" sibTransId="{B109A519-BA9E-4237-8F42-F93A3CC12A83}"/>
    <dgm:cxn modelId="{5C56B507-F96A-411F-99A9-0A8767C7FD87}" type="presOf" srcId="{04B3D799-303E-4655-A850-14C34A21640B}" destId="{07D2FA96-5FAF-4B95-837A-ECE249A5DA36}" srcOrd="0" destOrd="0" presId="urn:microsoft.com/office/officeart/2005/8/layout/orgChart1"/>
    <dgm:cxn modelId="{C5ECE658-D596-4074-848E-CA85D35436A2}" type="presOf" srcId="{1F618333-5C12-4F9F-A8F4-08788CC02414}" destId="{143FFDD8-714E-4712-B4BC-A41E1C7EA33A}" srcOrd="1" destOrd="0" presId="urn:microsoft.com/office/officeart/2005/8/layout/orgChart1"/>
    <dgm:cxn modelId="{6D869BD1-6CC4-4A87-B0F5-CEA487D6E864}" type="presOf" srcId="{1F618333-5C12-4F9F-A8F4-08788CC02414}" destId="{082D0989-DC02-4E77-8B95-39CFD5736DE7}" srcOrd="0" destOrd="0" presId="urn:microsoft.com/office/officeart/2005/8/layout/orgChart1"/>
    <dgm:cxn modelId="{1271EDCF-A213-41DE-864F-B8F53CD31B13}" type="presOf" srcId="{FD372EC1-2134-43B4-BFA0-033E39D68C2B}" destId="{021F09F7-31F7-4F37-9E3C-839C56F38532}" srcOrd="1" destOrd="0" presId="urn:microsoft.com/office/officeart/2005/8/layout/orgChart1"/>
    <dgm:cxn modelId="{32365670-02C8-402A-88C1-AD18FA219319}" type="presParOf" srcId="{C9EE03CA-4E4F-457B-9ED9-92C548507C06}" destId="{6E7D3F36-4470-4560-9060-842E672B2A0B}" srcOrd="0" destOrd="0" presId="urn:microsoft.com/office/officeart/2005/8/layout/orgChart1"/>
    <dgm:cxn modelId="{304FF043-1EB1-49BC-B911-D579BEE8D17B}" type="presParOf" srcId="{6E7D3F36-4470-4560-9060-842E672B2A0B}" destId="{98C9399A-FDE2-4D57-B7EB-CBDA166AA586}" srcOrd="0" destOrd="0" presId="urn:microsoft.com/office/officeart/2005/8/layout/orgChart1"/>
    <dgm:cxn modelId="{30282E97-49ED-4E49-BEC2-9956E0B723FA}" type="presParOf" srcId="{98C9399A-FDE2-4D57-B7EB-CBDA166AA586}" destId="{082D0989-DC02-4E77-8B95-39CFD5736DE7}" srcOrd="0" destOrd="0" presId="urn:microsoft.com/office/officeart/2005/8/layout/orgChart1"/>
    <dgm:cxn modelId="{84ACA358-953F-4A98-A964-79AF8DDD2441}" type="presParOf" srcId="{98C9399A-FDE2-4D57-B7EB-CBDA166AA586}" destId="{143FFDD8-714E-4712-B4BC-A41E1C7EA33A}" srcOrd="1" destOrd="0" presId="urn:microsoft.com/office/officeart/2005/8/layout/orgChart1"/>
    <dgm:cxn modelId="{D94F883A-7308-4A6C-A116-EAC15B8914C3}" type="presParOf" srcId="{6E7D3F36-4470-4560-9060-842E672B2A0B}" destId="{9CFAA369-909F-49CF-93B5-59B157382F6B}" srcOrd="1" destOrd="0" presId="urn:microsoft.com/office/officeart/2005/8/layout/orgChart1"/>
    <dgm:cxn modelId="{093395C2-A32F-4EC6-9A9A-2172E665203D}" type="presParOf" srcId="{9CFAA369-909F-49CF-93B5-59B157382F6B}" destId="{0ECF3467-559A-4598-BEE5-373EE5259B89}" srcOrd="0" destOrd="0" presId="urn:microsoft.com/office/officeart/2005/8/layout/orgChart1"/>
    <dgm:cxn modelId="{0DD57EF0-0C5E-49C9-8C94-A5158E1315AA}" type="presParOf" srcId="{9CFAA369-909F-49CF-93B5-59B157382F6B}" destId="{4205EC99-237B-4EC4-AF95-AC455C9A1658}" srcOrd="1" destOrd="0" presId="urn:microsoft.com/office/officeart/2005/8/layout/orgChart1"/>
    <dgm:cxn modelId="{672EB3B8-BCC1-47BE-8140-0A4C9183A7CE}" type="presParOf" srcId="{4205EC99-237B-4EC4-AF95-AC455C9A1658}" destId="{87F16D3F-7BC5-4A14-8343-716ABE84246D}" srcOrd="0" destOrd="0" presId="urn:microsoft.com/office/officeart/2005/8/layout/orgChart1"/>
    <dgm:cxn modelId="{7412DCF4-70F8-4998-BD27-6F309FAEAA70}" type="presParOf" srcId="{87F16D3F-7BC5-4A14-8343-716ABE84246D}" destId="{07D2FA96-5FAF-4B95-837A-ECE249A5DA36}" srcOrd="0" destOrd="0" presId="urn:microsoft.com/office/officeart/2005/8/layout/orgChart1"/>
    <dgm:cxn modelId="{218FFC60-C669-44E7-9E83-25ACBB19F4DA}" type="presParOf" srcId="{87F16D3F-7BC5-4A14-8343-716ABE84246D}" destId="{74BEBE3A-1571-4420-980D-BEC3D0586CEE}" srcOrd="1" destOrd="0" presId="urn:microsoft.com/office/officeart/2005/8/layout/orgChart1"/>
    <dgm:cxn modelId="{F38A08F9-9992-48A5-8275-2B01B9C056AB}" type="presParOf" srcId="{4205EC99-237B-4EC4-AF95-AC455C9A1658}" destId="{F1DD0840-E488-4308-8F75-01FF2A4D740D}" srcOrd="1" destOrd="0" presId="urn:microsoft.com/office/officeart/2005/8/layout/orgChart1"/>
    <dgm:cxn modelId="{83B5B46F-710E-4EC1-B27E-DBF8873FC491}" type="presParOf" srcId="{4205EC99-237B-4EC4-AF95-AC455C9A1658}" destId="{CB72B8FB-A83B-4FE2-8487-C67254151DEF}" srcOrd="2" destOrd="0" presId="urn:microsoft.com/office/officeart/2005/8/layout/orgChart1"/>
    <dgm:cxn modelId="{450F5D25-C9D8-400C-B85C-B97373DEA1CB}" type="presParOf" srcId="{9CFAA369-909F-49CF-93B5-59B157382F6B}" destId="{15D34446-43E7-470F-9BE1-DAB80D3A4650}" srcOrd="2" destOrd="0" presId="urn:microsoft.com/office/officeart/2005/8/layout/orgChart1"/>
    <dgm:cxn modelId="{C885FD94-023D-4261-991B-0A0035BB2C20}" type="presParOf" srcId="{9CFAA369-909F-49CF-93B5-59B157382F6B}" destId="{19C49DC9-A08F-473A-9B37-482910563BDC}" srcOrd="3" destOrd="0" presId="urn:microsoft.com/office/officeart/2005/8/layout/orgChart1"/>
    <dgm:cxn modelId="{1FD37B4F-7F3D-4B6B-80D6-046349D6C827}" type="presParOf" srcId="{19C49DC9-A08F-473A-9B37-482910563BDC}" destId="{1BB56651-BCE1-42C5-9BCA-EB922B029026}" srcOrd="0" destOrd="0" presId="urn:microsoft.com/office/officeart/2005/8/layout/orgChart1"/>
    <dgm:cxn modelId="{058CDCC3-780F-43DA-B305-D907446BBE02}" type="presParOf" srcId="{1BB56651-BCE1-42C5-9BCA-EB922B029026}" destId="{C7A5FF78-54A6-43B7-AC47-19ABBD0A89D0}" srcOrd="0" destOrd="0" presId="urn:microsoft.com/office/officeart/2005/8/layout/orgChart1"/>
    <dgm:cxn modelId="{658F5522-B756-4E13-97B2-4BC3ECF80229}" type="presParOf" srcId="{1BB56651-BCE1-42C5-9BCA-EB922B029026}" destId="{021F09F7-31F7-4F37-9E3C-839C56F38532}" srcOrd="1" destOrd="0" presId="urn:microsoft.com/office/officeart/2005/8/layout/orgChart1"/>
    <dgm:cxn modelId="{7E3B7A51-332D-49B1-AB88-1690B5E305E6}" type="presParOf" srcId="{19C49DC9-A08F-473A-9B37-482910563BDC}" destId="{47985FCC-38C2-42B9-ABBB-22F116C9E7EE}" srcOrd="1" destOrd="0" presId="urn:microsoft.com/office/officeart/2005/8/layout/orgChart1"/>
    <dgm:cxn modelId="{1D3A89AB-EF52-4566-9552-FFEB6854C82F}" type="presParOf" srcId="{19C49DC9-A08F-473A-9B37-482910563BDC}" destId="{5DA7FB1F-0E68-49DE-A438-43D6DA3D1C7C}" srcOrd="2" destOrd="0" presId="urn:microsoft.com/office/officeart/2005/8/layout/orgChart1"/>
    <dgm:cxn modelId="{EC9ED6E5-684E-4960-860B-68390BA25A4D}" type="presParOf" srcId="{6E7D3F36-4470-4560-9060-842E672B2A0B}" destId="{1928CE93-C278-43E1-A347-5BABB0CFD8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FC37F-9235-459A-9608-4BD24EA166C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GB"/>
        </a:p>
      </dgm:t>
    </dgm:pt>
    <dgm:pt modelId="{E3082D64-FC50-4DEB-9AA8-990B141EEC80}">
      <dgm:prSet phldrT="[Text]"/>
      <dgm:spPr/>
      <dgm:t>
        <a:bodyPr/>
        <a:lstStyle/>
        <a:p>
          <a:r>
            <a:rPr lang="en-GB" dirty="0" smtClean="0"/>
            <a:t>Discounts &amp; Financial</a:t>
          </a:r>
          <a:endParaRPr lang="en-GB" dirty="0"/>
        </a:p>
      </dgm:t>
    </dgm:pt>
    <dgm:pt modelId="{7A7388CD-E220-4890-A3DD-76BF39AFDCED}" type="parTrans" cxnId="{2D876CF5-1541-4F4E-903A-02BA82D490BB}">
      <dgm:prSet/>
      <dgm:spPr/>
      <dgm:t>
        <a:bodyPr/>
        <a:lstStyle/>
        <a:p>
          <a:endParaRPr lang="en-GB"/>
        </a:p>
      </dgm:t>
    </dgm:pt>
    <dgm:pt modelId="{F1BFF038-8831-4EDA-8270-1B35AB709DE0}" type="sibTrans" cxnId="{2D876CF5-1541-4F4E-903A-02BA82D490BB}">
      <dgm:prSet/>
      <dgm:spPr/>
      <dgm:t>
        <a:bodyPr/>
        <a:lstStyle/>
        <a:p>
          <a:endParaRPr lang="en-GB"/>
        </a:p>
      </dgm:t>
    </dgm:pt>
    <dgm:pt modelId="{5AEAE880-F1B9-4622-AC50-AF7EC514438A}">
      <dgm:prSet phldrT="[Text]"/>
      <dgm:spPr/>
      <dgm:t>
        <a:bodyPr/>
        <a:lstStyle/>
        <a:p>
          <a:r>
            <a:rPr lang="en-GB" dirty="0" smtClean="0"/>
            <a:t>Travel</a:t>
          </a:r>
          <a:endParaRPr lang="en-GB" dirty="0"/>
        </a:p>
      </dgm:t>
    </dgm:pt>
    <dgm:pt modelId="{7E3E4732-0F47-4A6E-9FFF-3771FCD7686B}" type="parTrans" cxnId="{B1586B9A-8724-4871-A86B-1508D10528E1}">
      <dgm:prSet/>
      <dgm:spPr/>
      <dgm:t>
        <a:bodyPr/>
        <a:lstStyle/>
        <a:p>
          <a:endParaRPr lang="en-GB"/>
        </a:p>
      </dgm:t>
    </dgm:pt>
    <dgm:pt modelId="{6D74F4E6-29D4-40E4-B479-1D5AB62DCA63}" type="sibTrans" cxnId="{B1586B9A-8724-4871-A86B-1508D10528E1}">
      <dgm:prSet/>
      <dgm:spPr/>
      <dgm:t>
        <a:bodyPr/>
        <a:lstStyle/>
        <a:p>
          <a:endParaRPr lang="en-GB"/>
        </a:p>
      </dgm:t>
    </dgm:pt>
    <dgm:pt modelId="{6DFE69E5-59D6-4FF0-9FEF-6A929D65D2F7}">
      <dgm:prSet phldrT="[Text]"/>
      <dgm:spPr/>
      <dgm:t>
        <a:bodyPr/>
        <a:lstStyle/>
        <a:p>
          <a:r>
            <a:rPr lang="en-GB" dirty="0" smtClean="0"/>
            <a:t>Relocation &amp; Housing</a:t>
          </a:r>
          <a:endParaRPr lang="en-GB" dirty="0"/>
        </a:p>
      </dgm:t>
    </dgm:pt>
    <dgm:pt modelId="{C32D3F5F-4666-42DD-9A21-D0987640566D}" type="parTrans" cxnId="{6AA854A0-0C12-440E-AF99-F1E68B3B2D3C}">
      <dgm:prSet/>
      <dgm:spPr/>
      <dgm:t>
        <a:bodyPr/>
        <a:lstStyle/>
        <a:p>
          <a:endParaRPr lang="en-GB"/>
        </a:p>
      </dgm:t>
    </dgm:pt>
    <dgm:pt modelId="{4221B101-AB06-4D03-8D60-C2713382BFD9}" type="sibTrans" cxnId="{6AA854A0-0C12-440E-AF99-F1E68B3B2D3C}">
      <dgm:prSet/>
      <dgm:spPr/>
      <dgm:t>
        <a:bodyPr/>
        <a:lstStyle/>
        <a:p>
          <a:endParaRPr lang="en-GB"/>
        </a:p>
      </dgm:t>
    </dgm:pt>
    <dgm:pt modelId="{2188BBC5-3F8B-4C92-8CA0-6AF582D3D023}">
      <dgm:prSet phldrT="[Text]"/>
      <dgm:spPr/>
      <dgm:t>
        <a:bodyPr/>
        <a:lstStyle/>
        <a:p>
          <a:r>
            <a:rPr lang="en-GB" dirty="0" smtClean="0"/>
            <a:t>Wellbeing</a:t>
          </a:r>
          <a:endParaRPr lang="en-GB" dirty="0"/>
        </a:p>
      </dgm:t>
    </dgm:pt>
    <dgm:pt modelId="{CE44B346-0788-4582-8B30-D5A2DDE09E8F}" type="parTrans" cxnId="{7C8F572F-DE69-4BE0-984D-0F0E1C15AAD5}">
      <dgm:prSet/>
      <dgm:spPr/>
      <dgm:t>
        <a:bodyPr/>
        <a:lstStyle/>
        <a:p>
          <a:endParaRPr lang="en-GB"/>
        </a:p>
      </dgm:t>
    </dgm:pt>
    <dgm:pt modelId="{A47754D4-B848-49BB-927A-9CA5231054E7}" type="sibTrans" cxnId="{7C8F572F-DE69-4BE0-984D-0F0E1C15AAD5}">
      <dgm:prSet/>
      <dgm:spPr/>
      <dgm:t>
        <a:bodyPr/>
        <a:lstStyle/>
        <a:p>
          <a:endParaRPr lang="en-GB"/>
        </a:p>
      </dgm:t>
    </dgm:pt>
    <dgm:pt modelId="{63D05894-D9FB-4043-9F8F-7F87171345DB}">
      <dgm:prSet phldrT="[Text]"/>
      <dgm:spPr/>
      <dgm:t>
        <a:bodyPr/>
        <a:lstStyle/>
        <a:p>
          <a:r>
            <a:rPr lang="en-GB" dirty="0" smtClean="0"/>
            <a:t>Family Friendly</a:t>
          </a:r>
          <a:endParaRPr lang="en-GB" dirty="0"/>
        </a:p>
      </dgm:t>
    </dgm:pt>
    <dgm:pt modelId="{F0A469EA-7108-41C4-A251-A3679942225E}" type="parTrans" cxnId="{6953383F-DB44-4DCC-96F8-421D3419CB1B}">
      <dgm:prSet/>
      <dgm:spPr/>
      <dgm:t>
        <a:bodyPr/>
        <a:lstStyle/>
        <a:p>
          <a:endParaRPr lang="en-GB"/>
        </a:p>
      </dgm:t>
    </dgm:pt>
    <dgm:pt modelId="{65C1ACDA-A9E6-4D55-ADBA-E5AE175CF67B}" type="sibTrans" cxnId="{6953383F-DB44-4DCC-96F8-421D3419CB1B}">
      <dgm:prSet/>
      <dgm:spPr/>
      <dgm:t>
        <a:bodyPr/>
        <a:lstStyle/>
        <a:p>
          <a:endParaRPr lang="en-GB"/>
        </a:p>
      </dgm:t>
    </dgm:pt>
    <dgm:pt modelId="{1F4A9B15-40D7-476F-A37E-DFD6A23E472F}" type="pres">
      <dgm:prSet presAssocID="{4F7FC37F-9235-459A-9608-4BD24EA166C2}" presName="cycle" presStyleCnt="0">
        <dgm:presLayoutVars>
          <dgm:dir/>
          <dgm:resizeHandles val="exact"/>
        </dgm:presLayoutVars>
      </dgm:prSet>
      <dgm:spPr/>
      <dgm:t>
        <a:bodyPr/>
        <a:lstStyle/>
        <a:p>
          <a:endParaRPr lang="en-GB"/>
        </a:p>
      </dgm:t>
    </dgm:pt>
    <dgm:pt modelId="{6B4018C2-9D56-45E7-837F-137A1637D8EC}" type="pres">
      <dgm:prSet presAssocID="{E3082D64-FC50-4DEB-9AA8-990B141EEC80}" presName="node" presStyleLbl="node1" presStyleIdx="0" presStyleCnt="5">
        <dgm:presLayoutVars>
          <dgm:bulletEnabled val="1"/>
        </dgm:presLayoutVars>
      </dgm:prSet>
      <dgm:spPr/>
      <dgm:t>
        <a:bodyPr/>
        <a:lstStyle/>
        <a:p>
          <a:endParaRPr lang="en-GB"/>
        </a:p>
      </dgm:t>
    </dgm:pt>
    <dgm:pt modelId="{56425E4C-153B-49E2-94BF-D59EF0454294}" type="pres">
      <dgm:prSet presAssocID="{E3082D64-FC50-4DEB-9AA8-990B141EEC80}" presName="spNode" presStyleCnt="0"/>
      <dgm:spPr/>
      <dgm:t>
        <a:bodyPr/>
        <a:lstStyle/>
        <a:p>
          <a:endParaRPr lang="en-US"/>
        </a:p>
      </dgm:t>
    </dgm:pt>
    <dgm:pt modelId="{73B076A8-7523-4829-9FB8-48CDF47D8914}" type="pres">
      <dgm:prSet presAssocID="{F1BFF038-8831-4EDA-8270-1B35AB709DE0}" presName="sibTrans" presStyleLbl="sibTrans1D1" presStyleIdx="0" presStyleCnt="5"/>
      <dgm:spPr/>
      <dgm:t>
        <a:bodyPr/>
        <a:lstStyle/>
        <a:p>
          <a:endParaRPr lang="en-GB"/>
        </a:p>
      </dgm:t>
    </dgm:pt>
    <dgm:pt modelId="{084D5225-14F9-4315-9201-90CBA6B01E5C}" type="pres">
      <dgm:prSet presAssocID="{5AEAE880-F1B9-4622-AC50-AF7EC514438A}" presName="node" presStyleLbl="node1" presStyleIdx="1" presStyleCnt="5">
        <dgm:presLayoutVars>
          <dgm:bulletEnabled val="1"/>
        </dgm:presLayoutVars>
      </dgm:prSet>
      <dgm:spPr/>
      <dgm:t>
        <a:bodyPr/>
        <a:lstStyle/>
        <a:p>
          <a:endParaRPr lang="en-GB"/>
        </a:p>
      </dgm:t>
    </dgm:pt>
    <dgm:pt modelId="{E7F6DDFC-B17B-4B75-A308-D876DCF36025}" type="pres">
      <dgm:prSet presAssocID="{5AEAE880-F1B9-4622-AC50-AF7EC514438A}" presName="spNode" presStyleCnt="0"/>
      <dgm:spPr/>
      <dgm:t>
        <a:bodyPr/>
        <a:lstStyle/>
        <a:p>
          <a:endParaRPr lang="en-US"/>
        </a:p>
      </dgm:t>
    </dgm:pt>
    <dgm:pt modelId="{62E528B4-5D14-4377-80EB-A29A9BE7706A}" type="pres">
      <dgm:prSet presAssocID="{6D74F4E6-29D4-40E4-B479-1D5AB62DCA63}" presName="sibTrans" presStyleLbl="sibTrans1D1" presStyleIdx="1" presStyleCnt="5"/>
      <dgm:spPr/>
      <dgm:t>
        <a:bodyPr/>
        <a:lstStyle/>
        <a:p>
          <a:endParaRPr lang="en-GB"/>
        </a:p>
      </dgm:t>
    </dgm:pt>
    <dgm:pt modelId="{DE3B5476-A1EE-4E07-9048-09F4153E8C5B}" type="pres">
      <dgm:prSet presAssocID="{6DFE69E5-59D6-4FF0-9FEF-6A929D65D2F7}" presName="node" presStyleLbl="node1" presStyleIdx="2" presStyleCnt="5" custRadScaleRad="102172" custRadScaleInc="-23259">
        <dgm:presLayoutVars>
          <dgm:bulletEnabled val="1"/>
        </dgm:presLayoutVars>
      </dgm:prSet>
      <dgm:spPr/>
      <dgm:t>
        <a:bodyPr/>
        <a:lstStyle/>
        <a:p>
          <a:endParaRPr lang="en-GB"/>
        </a:p>
      </dgm:t>
    </dgm:pt>
    <dgm:pt modelId="{6D955E81-4A3F-4A61-BD6D-D74A3CFEA94F}" type="pres">
      <dgm:prSet presAssocID="{6DFE69E5-59D6-4FF0-9FEF-6A929D65D2F7}" presName="spNode" presStyleCnt="0"/>
      <dgm:spPr/>
      <dgm:t>
        <a:bodyPr/>
        <a:lstStyle/>
        <a:p>
          <a:endParaRPr lang="en-US"/>
        </a:p>
      </dgm:t>
    </dgm:pt>
    <dgm:pt modelId="{B1F6EF3A-81F1-429D-8C82-F0D384337248}" type="pres">
      <dgm:prSet presAssocID="{4221B101-AB06-4D03-8D60-C2713382BFD9}" presName="sibTrans" presStyleLbl="sibTrans1D1" presStyleIdx="2" presStyleCnt="5"/>
      <dgm:spPr/>
      <dgm:t>
        <a:bodyPr/>
        <a:lstStyle/>
        <a:p>
          <a:endParaRPr lang="en-GB"/>
        </a:p>
      </dgm:t>
    </dgm:pt>
    <dgm:pt modelId="{D1000588-3A26-48B2-AF9A-6C1C61DA37AC}" type="pres">
      <dgm:prSet presAssocID="{2188BBC5-3F8B-4C92-8CA0-6AF582D3D023}" presName="node" presStyleLbl="node1" presStyleIdx="3" presStyleCnt="5" custRadScaleRad="102122" custRadScaleInc="23127">
        <dgm:presLayoutVars>
          <dgm:bulletEnabled val="1"/>
        </dgm:presLayoutVars>
      </dgm:prSet>
      <dgm:spPr/>
      <dgm:t>
        <a:bodyPr/>
        <a:lstStyle/>
        <a:p>
          <a:endParaRPr lang="en-GB"/>
        </a:p>
      </dgm:t>
    </dgm:pt>
    <dgm:pt modelId="{272BA725-6CA2-4170-8EEE-308C5603A6CA}" type="pres">
      <dgm:prSet presAssocID="{2188BBC5-3F8B-4C92-8CA0-6AF582D3D023}" presName="spNode" presStyleCnt="0"/>
      <dgm:spPr/>
      <dgm:t>
        <a:bodyPr/>
        <a:lstStyle/>
        <a:p>
          <a:endParaRPr lang="en-US"/>
        </a:p>
      </dgm:t>
    </dgm:pt>
    <dgm:pt modelId="{53C788CF-64EA-47E6-AC83-7469C20B9935}" type="pres">
      <dgm:prSet presAssocID="{A47754D4-B848-49BB-927A-9CA5231054E7}" presName="sibTrans" presStyleLbl="sibTrans1D1" presStyleIdx="3" presStyleCnt="5"/>
      <dgm:spPr/>
      <dgm:t>
        <a:bodyPr/>
        <a:lstStyle/>
        <a:p>
          <a:endParaRPr lang="en-GB"/>
        </a:p>
      </dgm:t>
    </dgm:pt>
    <dgm:pt modelId="{24C6729C-C184-43FD-A6FB-D8FA7B680834}" type="pres">
      <dgm:prSet presAssocID="{63D05894-D9FB-4043-9F8F-7F87171345DB}" presName="node" presStyleLbl="node1" presStyleIdx="4" presStyleCnt="5" custRadScaleRad="99786" custRadScaleInc="-18895">
        <dgm:presLayoutVars>
          <dgm:bulletEnabled val="1"/>
        </dgm:presLayoutVars>
      </dgm:prSet>
      <dgm:spPr/>
      <dgm:t>
        <a:bodyPr/>
        <a:lstStyle/>
        <a:p>
          <a:endParaRPr lang="en-GB"/>
        </a:p>
      </dgm:t>
    </dgm:pt>
    <dgm:pt modelId="{41371301-04F8-416F-91D5-667CEE2087E1}" type="pres">
      <dgm:prSet presAssocID="{63D05894-D9FB-4043-9F8F-7F87171345DB}" presName="spNode" presStyleCnt="0"/>
      <dgm:spPr/>
      <dgm:t>
        <a:bodyPr/>
        <a:lstStyle/>
        <a:p>
          <a:endParaRPr lang="en-US"/>
        </a:p>
      </dgm:t>
    </dgm:pt>
    <dgm:pt modelId="{5FB7417B-0435-4353-AB3B-0102C9241559}" type="pres">
      <dgm:prSet presAssocID="{65C1ACDA-A9E6-4D55-ADBA-E5AE175CF67B}" presName="sibTrans" presStyleLbl="sibTrans1D1" presStyleIdx="4" presStyleCnt="5"/>
      <dgm:spPr/>
      <dgm:t>
        <a:bodyPr/>
        <a:lstStyle/>
        <a:p>
          <a:endParaRPr lang="en-GB"/>
        </a:p>
      </dgm:t>
    </dgm:pt>
  </dgm:ptLst>
  <dgm:cxnLst>
    <dgm:cxn modelId="{74A7FB1F-4159-4E50-B923-13C98F208A42}" type="presOf" srcId="{2188BBC5-3F8B-4C92-8CA0-6AF582D3D023}" destId="{D1000588-3A26-48B2-AF9A-6C1C61DA37AC}" srcOrd="0" destOrd="0" presId="urn:microsoft.com/office/officeart/2005/8/layout/cycle6"/>
    <dgm:cxn modelId="{67BA5A84-78F5-452F-8BC6-39DEE08B4743}" type="presOf" srcId="{E3082D64-FC50-4DEB-9AA8-990B141EEC80}" destId="{6B4018C2-9D56-45E7-837F-137A1637D8EC}" srcOrd="0" destOrd="0" presId="urn:microsoft.com/office/officeart/2005/8/layout/cycle6"/>
    <dgm:cxn modelId="{6953383F-DB44-4DCC-96F8-421D3419CB1B}" srcId="{4F7FC37F-9235-459A-9608-4BD24EA166C2}" destId="{63D05894-D9FB-4043-9F8F-7F87171345DB}" srcOrd="4" destOrd="0" parTransId="{F0A469EA-7108-41C4-A251-A3679942225E}" sibTransId="{65C1ACDA-A9E6-4D55-ADBA-E5AE175CF67B}"/>
    <dgm:cxn modelId="{63310D42-17BB-4746-AF74-2B7A0862F42D}" type="presOf" srcId="{6D74F4E6-29D4-40E4-B479-1D5AB62DCA63}" destId="{62E528B4-5D14-4377-80EB-A29A9BE7706A}" srcOrd="0" destOrd="0" presId="urn:microsoft.com/office/officeart/2005/8/layout/cycle6"/>
    <dgm:cxn modelId="{905E3D84-E534-46E8-B0B9-0914439E4E88}" type="presOf" srcId="{5AEAE880-F1B9-4622-AC50-AF7EC514438A}" destId="{084D5225-14F9-4315-9201-90CBA6B01E5C}" srcOrd="0" destOrd="0" presId="urn:microsoft.com/office/officeart/2005/8/layout/cycle6"/>
    <dgm:cxn modelId="{7C8F572F-DE69-4BE0-984D-0F0E1C15AAD5}" srcId="{4F7FC37F-9235-459A-9608-4BD24EA166C2}" destId="{2188BBC5-3F8B-4C92-8CA0-6AF582D3D023}" srcOrd="3" destOrd="0" parTransId="{CE44B346-0788-4582-8B30-D5A2DDE09E8F}" sibTransId="{A47754D4-B848-49BB-927A-9CA5231054E7}"/>
    <dgm:cxn modelId="{76845049-829B-497A-9A07-7537B28B4460}" type="presOf" srcId="{6DFE69E5-59D6-4FF0-9FEF-6A929D65D2F7}" destId="{DE3B5476-A1EE-4E07-9048-09F4153E8C5B}" srcOrd="0" destOrd="0" presId="urn:microsoft.com/office/officeart/2005/8/layout/cycle6"/>
    <dgm:cxn modelId="{78D82D24-97A6-4731-A8FF-59039E03A73C}" type="presOf" srcId="{4F7FC37F-9235-459A-9608-4BD24EA166C2}" destId="{1F4A9B15-40D7-476F-A37E-DFD6A23E472F}" srcOrd="0" destOrd="0" presId="urn:microsoft.com/office/officeart/2005/8/layout/cycle6"/>
    <dgm:cxn modelId="{561A2B37-72F5-430E-8F34-F0B0B1C54E10}" type="presOf" srcId="{A47754D4-B848-49BB-927A-9CA5231054E7}" destId="{53C788CF-64EA-47E6-AC83-7469C20B9935}" srcOrd="0" destOrd="0" presId="urn:microsoft.com/office/officeart/2005/8/layout/cycle6"/>
    <dgm:cxn modelId="{6AA854A0-0C12-440E-AF99-F1E68B3B2D3C}" srcId="{4F7FC37F-9235-459A-9608-4BD24EA166C2}" destId="{6DFE69E5-59D6-4FF0-9FEF-6A929D65D2F7}" srcOrd="2" destOrd="0" parTransId="{C32D3F5F-4666-42DD-9A21-D0987640566D}" sibTransId="{4221B101-AB06-4D03-8D60-C2713382BFD9}"/>
    <dgm:cxn modelId="{0FE68B9D-EE41-46BD-B265-B300F89D2CB4}" type="presOf" srcId="{4221B101-AB06-4D03-8D60-C2713382BFD9}" destId="{B1F6EF3A-81F1-429D-8C82-F0D384337248}" srcOrd="0" destOrd="0" presId="urn:microsoft.com/office/officeart/2005/8/layout/cycle6"/>
    <dgm:cxn modelId="{2D876CF5-1541-4F4E-903A-02BA82D490BB}" srcId="{4F7FC37F-9235-459A-9608-4BD24EA166C2}" destId="{E3082D64-FC50-4DEB-9AA8-990B141EEC80}" srcOrd="0" destOrd="0" parTransId="{7A7388CD-E220-4890-A3DD-76BF39AFDCED}" sibTransId="{F1BFF038-8831-4EDA-8270-1B35AB709DE0}"/>
    <dgm:cxn modelId="{B1586B9A-8724-4871-A86B-1508D10528E1}" srcId="{4F7FC37F-9235-459A-9608-4BD24EA166C2}" destId="{5AEAE880-F1B9-4622-AC50-AF7EC514438A}" srcOrd="1" destOrd="0" parTransId="{7E3E4732-0F47-4A6E-9FFF-3771FCD7686B}" sibTransId="{6D74F4E6-29D4-40E4-B479-1D5AB62DCA63}"/>
    <dgm:cxn modelId="{CE598530-5948-4496-8006-BC055E24F03F}" type="presOf" srcId="{65C1ACDA-A9E6-4D55-ADBA-E5AE175CF67B}" destId="{5FB7417B-0435-4353-AB3B-0102C9241559}" srcOrd="0" destOrd="0" presId="urn:microsoft.com/office/officeart/2005/8/layout/cycle6"/>
    <dgm:cxn modelId="{4C1B22DC-3147-411D-B868-1B489707EE99}" type="presOf" srcId="{F1BFF038-8831-4EDA-8270-1B35AB709DE0}" destId="{73B076A8-7523-4829-9FB8-48CDF47D8914}" srcOrd="0" destOrd="0" presId="urn:microsoft.com/office/officeart/2005/8/layout/cycle6"/>
    <dgm:cxn modelId="{4D797E26-955E-4B2D-828D-1AEA9A9FCA81}" type="presOf" srcId="{63D05894-D9FB-4043-9F8F-7F87171345DB}" destId="{24C6729C-C184-43FD-A6FB-D8FA7B680834}" srcOrd="0" destOrd="0" presId="urn:microsoft.com/office/officeart/2005/8/layout/cycle6"/>
    <dgm:cxn modelId="{C2404C1C-18BE-4171-8D89-C92363CD2E31}" type="presParOf" srcId="{1F4A9B15-40D7-476F-A37E-DFD6A23E472F}" destId="{6B4018C2-9D56-45E7-837F-137A1637D8EC}" srcOrd="0" destOrd="0" presId="urn:microsoft.com/office/officeart/2005/8/layout/cycle6"/>
    <dgm:cxn modelId="{310C9BD2-597D-477B-A558-A822CC835762}" type="presParOf" srcId="{1F4A9B15-40D7-476F-A37E-DFD6A23E472F}" destId="{56425E4C-153B-49E2-94BF-D59EF0454294}" srcOrd="1" destOrd="0" presId="urn:microsoft.com/office/officeart/2005/8/layout/cycle6"/>
    <dgm:cxn modelId="{64520D51-1328-4E05-B7D5-BFAF2A3783F1}" type="presParOf" srcId="{1F4A9B15-40D7-476F-A37E-DFD6A23E472F}" destId="{73B076A8-7523-4829-9FB8-48CDF47D8914}" srcOrd="2" destOrd="0" presId="urn:microsoft.com/office/officeart/2005/8/layout/cycle6"/>
    <dgm:cxn modelId="{4C7FEE3B-A3DD-450C-80A0-D62A1C3A06FD}" type="presParOf" srcId="{1F4A9B15-40D7-476F-A37E-DFD6A23E472F}" destId="{084D5225-14F9-4315-9201-90CBA6B01E5C}" srcOrd="3" destOrd="0" presId="urn:microsoft.com/office/officeart/2005/8/layout/cycle6"/>
    <dgm:cxn modelId="{361A4543-B7EC-48EF-94E4-CF2658690760}" type="presParOf" srcId="{1F4A9B15-40D7-476F-A37E-DFD6A23E472F}" destId="{E7F6DDFC-B17B-4B75-A308-D876DCF36025}" srcOrd="4" destOrd="0" presId="urn:microsoft.com/office/officeart/2005/8/layout/cycle6"/>
    <dgm:cxn modelId="{544E6F26-24B1-433B-98EF-9A35A91DCE99}" type="presParOf" srcId="{1F4A9B15-40D7-476F-A37E-DFD6A23E472F}" destId="{62E528B4-5D14-4377-80EB-A29A9BE7706A}" srcOrd="5" destOrd="0" presId="urn:microsoft.com/office/officeart/2005/8/layout/cycle6"/>
    <dgm:cxn modelId="{2BB6156E-6E46-41D1-AC06-D17035E7903F}" type="presParOf" srcId="{1F4A9B15-40D7-476F-A37E-DFD6A23E472F}" destId="{DE3B5476-A1EE-4E07-9048-09F4153E8C5B}" srcOrd="6" destOrd="0" presId="urn:microsoft.com/office/officeart/2005/8/layout/cycle6"/>
    <dgm:cxn modelId="{05ACEDCD-0080-4526-9050-E48E2BF8858F}" type="presParOf" srcId="{1F4A9B15-40D7-476F-A37E-DFD6A23E472F}" destId="{6D955E81-4A3F-4A61-BD6D-D74A3CFEA94F}" srcOrd="7" destOrd="0" presId="urn:microsoft.com/office/officeart/2005/8/layout/cycle6"/>
    <dgm:cxn modelId="{4FB20EE3-248B-4878-9C61-D84FE374153A}" type="presParOf" srcId="{1F4A9B15-40D7-476F-A37E-DFD6A23E472F}" destId="{B1F6EF3A-81F1-429D-8C82-F0D384337248}" srcOrd="8" destOrd="0" presId="urn:microsoft.com/office/officeart/2005/8/layout/cycle6"/>
    <dgm:cxn modelId="{082E34EA-0AE8-46C0-8C5E-773E04A833E0}" type="presParOf" srcId="{1F4A9B15-40D7-476F-A37E-DFD6A23E472F}" destId="{D1000588-3A26-48B2-AF9A-6C1C61DA37AC}" srcOrd="9" destOrd="0" presId="urn:microsoft.com/office/officeart/2005/8/layout/cycle6"/>
    <dgm:cxn modelId="{0C793733-491B-4506-B52C-39E3E19F7167}" type="presParOf" srcId="{1F4A9B15-40D7-476F-A37E-DFD6A23E472F}" destId="{272BA725-6CA2-4170-8EEE-308C5603A6CA}" srcOrd="10" destOrd="0" presId="urn:microsoft.com/office/officeart/2005/8/layout/cycle6"/>
    <dgm:cxn modelId="{7FA813A8-FD8D-49AB-9DFD-8A1F74C7788E}" type="presParOf" srcId="{1F4A9B15-40D7-476F-A37E-DFD6A23E472F}" destId="{53C788CF-64EA-47E6-AC83-7469C20B9935}" srcOrd="11" destOrd="0" presId="urn:microsoft.com/office/officeart/2005/8/layout/cycle6"/>
    <dgm:cxn modelId="{50292684-7594-4506-98C0-0EC7AF80DC8F}" type="presParOf" srcId="{1F4A9B15-40D7-476F-A37E-DFD6A23E472F}" destId="{24C6729C-C184-43FD-A6FB-D8FA7B680834}" srcOrd="12" destOrd="0" presId="urn:microsoft.com/office/officeart/2005/8/layout/cycle6"/>
    <dgm:cxn modelId="{CACC7C7E-3194-4C9B-A8F3-64C72AD21E0E}" type="presParOf" srcId="{1F4A9B15-40D7-476F-A37E-DFD6A23E472F}" destId="{41371301-04F8-416F-91D5-667CEE2087E1}" srcOrd="13" destOrd="0" presId="urn:microsoft.com/office/officeart/2005/8/layout/cycle6"/>
    <dgm:cxn modelId="{A8104E31-05BB-48B5-B554-8A7E1A208BB2}" type="presParOf" srcId="{1F4A9B15-40D7-476F-A37E-DFD6A23E472F}" destId="{5FB7417B-0435-4353-AB3B-0102C924155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B7E3-7FA9-49BA-8771-CAB2DC5D0C2C}">
      <dsp:nvSpPr>
        <dsp:cNvPr id="0" name=""/>
        <dsp:cNvSpPr/>
      </dsp:nvSpPr>
      <dsp:spPr>
        <a:xfrm>
          <a:off x="4854626" y="767"/>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University</a:t>
          </a:r>
          <a:endParaRPr lang="en-GB" sz="1300" kern="1200" dirty="0">
            <a:latin typeface="Arial" panose="020B0604020202020204" pitchFamily="34" charset="0"/>
            <a:cs typeface="Arial" panose="020B0604020202020204" pitchFamily="34" charset="0"/>
          </a:endParaRPr>
        </a:p>
      </dsp:txBody>
      <dsp:txXfrm>
        <a:off x="4885962" y="32103"/>
        <a:ext cx="1542186" cy="1007233"/>
      </dsp:txXfrm>
    </dsp:sp>
    <dsp:sp modelId="{BB26442A-3E10-4BB8-83D7-22C4B12D3FB3}">
      <dsp:nvSpPr>
        <dsp:cNvPr id="0" name=""/>
        <dsp:cNvSpPr/>
      </dsp:nvSpPr>
      <dsp:spPr>
        <a:xfrm>
          <a:off x="3493145" y="1070672"/>
          <a:ext cx="2163910" cy="431139"/>
        </a:xfrm>
        <a:custGeom>
          <a:avLst/>
          <a:gdLst/>
          <a:ahLst/>
          <a:cxnLst/>
          <a:rect l="0" t="0" r="0" b="0"/>
          <a:pathLst>
            <a:path>
              <a:moveTo>
                <a:pt x="2163910" y="0"/>
              </a:moveTo>
              <a:lnTo>
                <a:pt x="2163910" y="215569"/>
              </a:lnTo>
              <a:lnTo>
                <a:pt x="0" y="215569"/>
              </a:lnTo>
              <a:lnTo>
                <a:pt x="0" y="431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85A57-AD7F-4B1C-91A7-D54A7842C541}">
      <dsp:nvSpPr>
        <dsp:cNvPr id="0" name=""/>
        <dsp:cNvSpPr/>
      </dsp:nvSpPr>
      <dsp:spPr>
        <a:xfrm>
          <a:off x="2690716" y="1501812"/>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Assistant Staff</a:t>
          </a:r>
          <a:endParaRPr lang="en-GB" sz="1300" kern="1200" dirty="0">
            <a:latin typeface="Arial" panose="020B0604020202020204" pitchFamily="34" charset="0"/>
            <a:cs typeface="Arial" panose="020B0604020202020204" pitchFamily="34" charset="0"/>
          </a:endParaRPr>
        </a:p>
      </dsp:txBody>
      <dsp:txXfrm>
        <a:off x="2722052" y="1533148"/>
        <a:ext cx="1542186" cy="1007233"/>
      </dsp:txXfrm>
    </dsp:sp>
    <dsp:sp modelId="{B08BCAA4-3B33-422B-9A89-FA9486A5E63C}">
      <dsp:nvSpPr>
        <dsp:cNvPr id="0" name=""/>
        <dsp:cNvSpPr/>
      </dsp:nvSpPr>
      <dsp:spPr>
        <a:xfrm>
          <a:off x="2527582" y="2571717"/>
          <a:ext cx="965562" cy="424784"/>
        </a:xfrm>
        <a:custGeom>
          <a:avLst/>
          <a:gdLst/>
          <a:ahLst/>
          <a:cxnLst/>
          <a:rect l="0" t="0" r="0" b="0"/>
          <a:pathLst>
            <a:path>
              <a:moveTo>
                <a:pt x="965562" y="0"/>
              </a:moveTo>
              <a:lnTo>
                <a:pt x="965562" y="212392"/>
              </a:lnTo>
              <a:lnTo>
                <a:pt x="0" y="212392"/>
              </a:lnTo>
              <a:lnTo>
                <a:pt x="0" y="424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2C51CF-71E8-464C-A81F-0513A8894D15}">
      <dsp:nvSpPr>
        <dsp:cNvPr id="0" name=""/>
        <dsp:cNvSpPr/>
      </dsp:nvSpPr>
      <dsp:spPr>
        <a:xfrm>
          <a:off x="1725153" y="2996502"/>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Cambridge University Assistants’ Contributory Pension Scheme</a:t>
          </a:r>
          <a:endParaRPr lang="en-GB" sz="1300" kern="1200" dirty="0">
            <a:latin typeface="Arial" panose="020B0604020202020204" pitchFamily="34" charset="0"/>
            <a:cs typeface="Arial" panose="020B0604020202020204" pitchFamily="34" charset="0"/>
          </a:endParaRPr>
        </a:p>
      </dsp:txBody>
      <dsp:txXfrm>
        <a:off x="1756489" y="3027838"/>
        <a:ext cx="1542186" cy="1007233"/>
      </dsp:txXfrm>
    </dsp:sp>
    <dsp:sp modelId="{809E1B97-5E60-4234-9298-AF0AB4F603B6}">
      <dsp:nvSpPr>
        <dsp:cNvPr id="0" name=""/>
        <dsp:cNvSpPr/>
      </dsp:nvSpPr>
      <dsp:spPr>
        <a:xfrm>
          <a:off x="3493145" y="2571717"/>
          <a:ext cx="1120752" cy="424784"/>
        </a:xfrm>
        <a:custGeom>
          <a:avLst/>
          <a:gdLst/>
          <a:ahLst/>
          <a:cxnLst/>
          <a:rect l="0" t="0" r="0" b="0"/>
          <a:pathLst>
            <a:path>
              <a:moveTo>
                <a:pt x="0" y="0"/>
              </a:moveTo>
              <a:lnTo>
                <a:pt x="0" y="212392"/>
              </a:lnTo>
              <a:lnTo>
                <a:pt x="1120752" y="212392"/>
              </a:lnTo>
              <a:lnTo>
                <a:pt x="1120752" y="424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5AE95-75A4-40B7-A771-875A7C29463A}">
      <dsp:nvSpPr>
        <dsp:cNvPr id="0" name=""/>
        <dsp:cNvSpPr/>
      </dsp:nvSpPr>
      <dsp:spPr>
        <a:xfrm>
          <a:off x="3811469" y="2996502"/>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Cambridge University Assistants’ Defined Contribution Pension Scheme</a:t>
          </a:r>
          <a:endParaRPr lang="en-GB" sz="1300" kern="1200" dirty="0">
            <a:latin typeface="Arial" panose="020B0604020202020204" pitchFamily="34" charset="0"/>
            <a:cs typeface="Arial" panose="020B0604020202020204" pitchFamily="34" charset="0"/>
          </a:endParaRPr>
        </a:p>
      </dsp:txBody>
      <dsp:txXfrm>
        <a:off x="3842805" y="3027838"/>
        <a:ext cx="1542186" cy="1007233"/>
      </dsp:txXfrm>
    </dsp:sp>
    <dsp:sp modelId="{DCF39601-17F7-4FD9-AB5C-16206F01D65E}">
      <dsp:nvSpPr>
        <dsp:cNvPr id="0" name=""/>
        <dsp:cNvSpPr/>
      </dsp:nvSpPr>
      <dsp:spPr>
        <a:xfrm>
          <a:off x="5657056" y="1070672"/>
          <a:ext cx="2086315" cy="427962"/>
        </a:xfrm>
        <a:custGeom>
          <a:avLst/>
          <a:gdLst/>
          <a:ahLst/>
          <a:cxnLst/>
          <a:rect l="0" t="0" r="0" b="0"/>
          <a:pathLst>
            <a:path>
              <a:moveTo>
                <a:pt x="0" y="0"/>
              </a:moveTo>
              <a:lnTo>
                <a:pt x="0" y="213981"/>
              </a:lnTo>
              <a:lnTo>
                <a:pt x="2086315" y="213981"/>
              </a:lnTo>
              <a:lnTo>
                <a:pt x="2086315" y="4279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A0555-E2AC-4C90-80CE-DE315CE5D9FB}">
      <dsp:nvSpPr>
        <dsp:cNvPr id="0" name=""/>
        <dsp:cNvSpPr/>
      </dsp:nvSpPr>
      <dsp:spPr>
        <a:xfrm>
          <a:off x="6940942" y="1498634"/>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Academic and Academic Related Staff</a:t>
          </a:r>
          <a:endParaRPr lang="en-GB" sz="1300" kern="1200" dirty="0">
            <a:latin typeface="Arial" panose="020B0604020202020204" pitchFamily="34" charset="0"/>
            <a:cs typeface="Arial" panose="020B0604020202020204" pitchFamily="34" charset="0"/>
          </a:endParaRPr>
        </a:p>
      </dsp:txBody>
      <dsp:txXfrm>
        <a:off x="6972278" y="1529970"/>
        <a:ext cx="1542186" cy="1007233"/>
      </dsp:txXfrm>
    </dsp:sp>
    <dsp:sp modelId="{A6705C7C-66B2-47F7-8C04-4DFF06E864EA}">
      <dsp:nvSpPr>
        <dsp:cNvPr id="0" name=""/>
        <dsp:cNvSpPr/>
      </dsp:nvSpPr>
      <dsp:spPr>
        <a:xfrm>
          <a:off x="6700213" y="2568540"/>
          <a:ext cx="1043157" cy="427962"/>
        </a:xfrm>
        <a:custGeom>
          <a:avLst/>
          <a:gdLst/>
          <a:ahLst/>
          <a:cxnLst/>
          <a:rect l="0" t="0" r="0" b="0"/>
          <a:pathLst>
            <a:path>
              <a:moveTo>
                <a:pt x="1043157" y="0"/>
              </a:moveTo>
              <a:lnTo>
                <a:pt x="1043157" y="213981"/>
              </a:lnTo>
              <a:lnTo>
                <a:pt x="0" y="213981"/>
              </a:lnTo>
              <a:lnTo>
                <a:pt x="0" y="4279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EDFED-14FA-4315-9E5F-903152C53D3A}">
      <dsp:nvSpPr>
        <dsp:cNvPr id="0" name=""/>
        <dsp:cNvSpPr/>
      </dsp:nvSpPr>
      <dsp:spPr>
        <a:xfrm>
          <a:off x="5897784" y="2996502"/>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Universities Superannuation Scheme </a:t>
          </a:r>
          <a:endParaRPr lang="en-GB" sz="1300" kern="1200" dirty="0">
            <a:latin typeface="Arial" panose="020B0604020202020204" pitchFamily="34" charset="0"/>
            <a:cs typeface="Arial" panose="020B0604020202020204" pitchFamily="34" charset="0"/>
          </a:endParaRPr>
        </a:p>
      </dsp:txBody>
      <dsp:txXfrm>
        <a:off x="5929120" y="3027838"/>
        <a:ext cx="1542186" cy="1007233"/>
      </dsp:txXfrm>
    </dsp:sp>
    <dsp:sp modelId="{DBBB33AC-CF05-49AF-9103-10C226E41971}">
      <dsp:nvSpPr>
        <dsp:cNvPr id="0" name=""/>
        <dsp:cNvSpPr/>
      </dsp:nvSpPr>
      <dsp:spPr>
        <a:xfrm>
          <a:off x="7743371" y="2568540"/>
          <a:ext cx="1043157" cy="427962"/>
        </a:xfrm>
        <a:custGeom>
          <a:avLst/>
          <a:gdLst/>
          <a:ahLst/>
          <a:cxnLst/>
          <a:rect l="0" t="0" r="0" b="0"/>
          <a:pathLst>
            <a:path>
              <a:moveTo>
                <a:pt x="0" y="0"/>
              </a:moveTo>
              <a:lnTo>
                <a:pt x="0" y="213981"/>
              </a:lnTo>
              <a:lnTo>
                <a:pt x="1043157" y="213981"/>
              </a:lnTo>
              <a:lnTo>
                <a:pt x="1043157" y="4279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30476-1B9C-49D6-8A4B-4601D2BE5D4E}">
      <dsp:nvSpPr>
        <dsp:cNvPr id="0" name=""/>
        <dsp:cNvSpPr/>
      </dsp:nvSpPr>
      <dsp:spPr>
        <a:xfrm>
          <a:off x="7984100" y="2996502"/>
          <a:ext cx="1604858" cy="1069905"/>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NHS</a:t>
          </a:r>
        </a:p>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(clinical staff only)</a:t>
          </a:r>
          <a:endParaRPr lang="en-GB" sz="1300" kern="1200" dirty="0">
            <a:latin typeface="Arial" panose="020B0604020202020204" pitchFamily="34" charset="0"/>
            <a:cs typeface="Arial" panose="020B0604020202020204" pitchFamily="34" charset="0"/>
          </a:endParaRPr>
        </a:p>
      </dsp:txBody>
      <dsp:txXfrm>
        <a:off x="8015436" y="3027838"/>
        <a:ext cx="1542186" cy="1007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4446-43E7-470F-9BE1-DAB80D3A4650}">
      <dsp:nvSpPr>
        <dsp:cNvPr id="0" name=""/>
        <dsp:cNvSpPr/>
      </dsp:nvSpPr>
      <dsp:spPr>
        <a:xfrm>
          <a:off x="5657056" y="1680832"/>
          <a:ext cx="2032538" cy="705509"/>
        </a:xfrm>
        <a:custGeom>
          <a:avLst/>
          <a:gdLst/>
          <a:ahLst/>
          <a:cxnLst/>
          <a:rect l="0" t="0" r="0" b="0"/>
          <a:pathLst>
            <a:path>
              <a:moveTo>
                <a:pt x="0" y="0"/>
              </a:moveTo>
              <a:lnTo>
                <a:pt x="0" y="352754"/>
              </a:lnTo>
              <a:lnTo>
                <a:pt x="2032538" y="352754"/>
              </a:lnTo>
              <a:lnTo>
                <a:pt x="2032538" y="705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F3467-559A-4598-BEE5-373EE5259B89}">
      <dsp:nvSpPr>
        <dsp:cNvPr id="0" name=""/>
        <dsp:cNvSpPr/>
      </dsp:nvSpPr>
      <dsp:spPr>
        <a:xfrm>
          <a:off x="3624517" y="1680832"/>
          <a:ext cx="2032538" cy="705509"/>
        </a:xfrm>
        <a:custGeom>
          <a:avLst/>
          <a:gdLst/>
          <a:ahLst/>
          <a:cxnLst/>
          <a:rect l="0" t="0" r="0" b="0"/>
          <a:pathLst>
            <a:path>
              <a:moveTo>
                <a:pt x="2032538" y="0"/>
              </a:moveTo>
              <a:lnTo>
                <a:pt x="2032538" y="352754"/>
              </a:lnTo>
              <a:lnTo>
                <a:pt x="0" y="352754"/>
              </a:lnTo>
              <a:lnTo>
                <a:pt x="0" y="705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2D0989-DC02-4E77-8B95-39CFD5736DE7}">
      <dsp:nvSpPr>
        <dsp:cNvPr id="0" name=""/>
        <dsp:cNvSpPr/>
      </dsp:nvSpPr>
      <dsp:spPr>
        <a:xfrm>
          <a:off x="3977272" y="1049"/>
          <a:ext cx="3359567" cy="1679783"/>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Hybrid pension </a:t>
          </a:r>
        </a:p>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arrangement</a:t>
          </a:r>
          <a:endParaRPr lang="en-GB" sz="2000" kern="1200" dirty="0">
            <a:latin typeface="Arial" panose="020B0604020202020204" pitchFamily="34" charset="0"/>
            <a:cs typeface="Arial" panose="020B0604020202020204" pitchFamily="34" charset="0"/>
          </a:endParaRPr>
        </a:p>
      </dsp:txBody>
      <dsp:txXfrm>
        <a:off x="3977272" y="1049"/>
        <a:ext cx="3359567" cy="1679783"/>
      </dsp:txXfrm>
    </dsp:sp>
    <dsp:sp modelId="{07D2FA96-5FAF-4B95-837A-ECE249A5DA36}">
      <dsp:nvSpPr>
        <dsp:cNvPr id="0" name=""/>
        <dsp:cNvSpPr/>
      </dsp:nvSpPr>
      <dsp:spPr>
        <a:xfrm>
          <a:off x="1944733" y="2386342"/>
          <a:ext cx="3359567" cy="1679783"/>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Contributory Pension Scheme (CUACPS)</a:t>
          </a:r>
          <a:endParaRPr lang="en-GB" sz="2000" kern="1200" dirty="0">
            <a:latin typeface="Arial" panose="020B0604020202020204" pitchFamily="34" charset="0"/>
            <a:cs typeface="Arial" panose="020B0604020202020204" pitchFamily="34" charset="0"/>
          </a:endParaRPr>
        </a:p>
      </dsp:txBody>
      <dsp:txXfrm>
        <a:off x="1944733" y="2386342"/>
        <a:ext cx="3359567" cy="1679783"/>
      </dsp:txXfrm>
    </dsp:sp>
    <dsp:sp modelId="{C7A5FF78-54A6-43B7-AC47-19ABBD0A89D0}">
      <dsp:nvSpPr>
        <dsp:cNvPr id="0" name=""/>
        <dsp:cNvSpPr/>
      </dsp:nvSpPr>
      <dsp:spPr>
        <a:xfrm>
          <a:off x="6009810" y="2386342"/>
          <a:ext cx="3359567" cy="1679783"/>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Cambridge University Assistants’ Defined Contribution Pension Scheme (CUADCPS)</a:t>
          </a:r>
          <a:endParaRPr lang="en-GB" sz="2000" kern="1200" dirty="0">
            <a:latin typeface="Arial" panose="020B0604020202020204" pitchFamily="34" charset="0"/>
            <a:cs typeface="Arial" panose="020B0604020202020204" pitchFamily="34" charset="0"/>
          </a:endParaRPr>
        </a:p>
      </dsp:txBody>
      <dsp:txXfrm>
        <a:off x="6009810" y="2386342"/>
        <a:ext cx="3359567" cy="1679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018C2-9D56-45E7-837F-137A1637D8EC}">
      <dsp:nvSpPr>
        <dsp:cNvPr id="0" name=""/>
        <dsp:cNvSpPr/>
      </dsp:nvSpPr>
      <dsp:spPr>
        <a:xfrm>
          <a:off x="2843577" y="3294"/>
          <a:ext cx="1513644" cy="983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Discounts &amp; Financial</a:t>
          </a:r>
          <a:endParaRPr lang="en-GB" sz="2100" kern="1200" dirty="0"/>
        </a:p>
      </dsp:txBody>
      <dsp:txXfrm>
        <a:off x="2891606" y="51323"/>
        <a:ext cx="1417586" cy="887811"/>
      </dsp:txXfrm>
    </dsp:sp>
    <dsp:sp modelId="{73B076A8-7523-4829-9FB8-48CDF47D8914}">
      <dsp:nvSpPr>
        <dsp:cNvPr id="0" name=""/>
        <dsp:cNvSpPr/>
      </dsp:nvSpPr>
      <dsp:spPr>
        <a:xfrm>
          <a:off x="1634810" y="495229"/>
          <a:ext cx="3931178" cy="3931178"/>
        </a:xfrm>
        <a:custGeom>
          <a:avLst/>
          <a:gdLst/>
          <a:ahLst/>
          <a:cxnLst/>
          <a:rect l="0" t="0" r="0" b="0"/>
          <a:pathLst>
            <a:path>
              <a:moveTo>
                <a:pt x="2732808" y="155916"/>
              </a:moveTo>
              <a:arcTo wR="1965589" hR="1965589" stAng="17578485" swAng="196138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4D5225-14F9-4315-9201-90CBA6B01E5C}">
      <dsp:nvSpPr>
        <dsp:cNvPr id="0" name=""/>
        <dsp:cNvSpPr/>
      </dsp:nvSpPr>
      <dsp:spPr>
        <a:xfrm>
          <a:off x="4712963" y="1361483"/>
          <a:ext cx="1513644" cy="983869"/>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Travel</a:t>
          </a:r>
          <a:endParaRPr lang="en-GB" sz="2100" kern="1200" dirty="0"/>
        </a:p>
      </dsp:txBody>
      <dsp:txXfrm>
        <a:off x="4760992" y="1409512"/>
        <a:ext cx="1417586" cy="887811"/>
      </dsp:txXfrm>
    </dsp:sp>
    <dsp:sp modelId="{62E528B4-5D14-4377-80EB-A29A9BE7706A}">
      <dsp:nvSpPr>
        <dsp:cNvPr id="0" name=""/>
        <dsp:cNvSpPr/>
      </dsp:nvSpPr>
      <dsp:spPr>
        <a:xfrm>
          <a:off x="1640819" y="571791"/>
          <a:ext cx="3931178" cy="3931178"/>
        </a:xfrm>
        <a:custGeom>
          <a:avLst/>
          <a:gdLst/>
          <a:ahLst/>
          <a:cxnLst/>
          <a:rect l="0" t="0" r="0" b="0"/>
          <a:pathLst>
            <a:path>
              <a:moveTo>
                <a:pt x="3922864" y="1784992"/>
              </a:moveTo>
              <a:arcTo wR="1965589" hR="1965589" stAng="21283697" swAng="1997886"/>
            </a:path>
          </a:pathLst>
        </a:custGeom>
        <a:noFill/>
        <a:ln w="6350" cap="flat" cmpd="sng" algn="ctr">
          <a:solidFill>
            <a:schemeClr val="accent5">
              <a:hueOff val="-1838336"/>
              <a:satOff val="-2557"/>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3B5476-A1EE-4E07-9048-09F4153E8C5B}">
      <dsp:nvSpPr>
        <dsp:cNvPr id="0" name=""/>
        <dsp:cNvSpPr/>
      </dsp:nvSpPr>
      <dsp:spPr>
        <a:xfrm>
          <a:off x="4176460" y="3471088"/>
          <a:ext cx="1513644" cy="98386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Relocation &amp; Housing</a:t>
          </a:r>
          <a:endParaRPr lang="en-GB" sz="2100" kern="1200" dirty="0"/>
        </a:p>
      </dsp:txBody>
      <dsp:txXfrm>
        <a:off x="4224489" y="3519117"/>
        <a:ext cx="1417586" cy="887811"/>
      </dsp:txXfrm>
    </dsp:sp>
    <dsp:sp modelId="{B1F6EF3A-81F1-429D-8C82-F0D384337248}">
      <dsp:nvSpPr>
        <dsp:cNvPr id="0" name=""/>
        <dsp:cNvSpPr/>
      </dsp:nvSpPr>
      <dsp:spPr>
        <a:xfrm>
          <a:off x="1636503" y="539320"/>
          <a:ext cx="3931178" cy="3931178"/>
        </a:xfrm>
        <a:custGeom>
          <a:avLst/>
          <a:gdLst/>
          <a:ahLst/>
          <a:cxnLst/>
          <a:rect l="0" t="0" r="0" b="0"/>
          <a:pathLst>
            <a:path>
              <a:moveTo>
                <a:pt x="2528943" y="3848717"/>
              </a:moveTo>
              <a:arcTo wR="1965589" hR="1965589" stAng="4400699" swAng="2002081"/>
            </a:path>
          </a:pathLst>
        </a:cu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00588-3A26-48B2-AF9A-6C1C61DA37AC}">
      <dsp:nvSpPr>
        <dsp:cNvPr id="0" name=""/>
        <dsp:cNvSpPr/>
      </dsp:nvSpPr>
      <dsp:spPr>
        <a:xfrm>
          <a:off x="1512177" y="3471089"/>
          <a:ext cx="1513644" cy="983869"/>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Wellbeing</a:t>
          </a:r>
          <a:endParaRPr lang="en-GB" sz="2100" kern="1200" dirty="0"/>
        </a:p>
      </dsp:txBody>
      <dsp:txXfrm>
        <a:off x="1560206" y="3519118"/>
        <a:ext cx="1417586" cy="887811"/>
      </dsp:txXfrm>
    </dsp:sp>
    <dsp:sp modelId="{53C788CF-64EA-47E6-AC83-7469C20B9935}">
      <dsp:nvSpPr>
        <dsp:cNvPr id="0" name=""/>
        <dsp:cNvSpPr/>
      </dsp:nvSpPr>
      <dsp:spPr>
        <a:xfrm>
          <a:off x="1638495" y="587817"/>
          <a:ext cx="3931178" cy="3931178"/>
        </a:xfrm>
        <a:custGeom>
          <a:avLst/>
          <a:gdLst/>
          <a:ahLst/>
          <a:cxnLst/>
          <a:rect l="0" t="0" r="0" b="0"/>
          <a:pathLst>
            <a:path>
              <a:moveTo>
                <a:pt x="222721" y="2874407"/>
              </a:moveTo>
              <a:arcTo wR="1965589" hR="1965589" stAng="9147613" swAng="1735234"/>
            </a:path>
          </a:pathLst>
        </a:custGeom>
        <a:noFill/>
        <a:ln w="6350" cap="flat" cmpd="sng" algn="ctr">
          <a:solidFill>
            <a:schemeClr val="accent5">
              <a:hueOff val="-5515009"/>
              <a:satOff val="-7671"/>
              <a:lumOff val="-2942"/>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C6729C-C184-43FD-A6FB-D8FA7B680834}">
      <dsp:nvSpPr>
        <dsp:cNvPr id="0" name=""/>
        <dsp:cNvSpPr/>
      </dsp:nvSpPr>
      <dsp:spPr>
        <a:xfrm>
          <a:off x="936110" y="1512166"/>
          <a:ext cx="1513644" cy="983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Family Friendly</a:t>
          </a:r>
          <a:endParaRPr lang="en-GB" sz="2100" kern="1200" dirty="0"/>
        </a:p>
      </dsp:txBody>
      <dsp:txXfrm>
        <a:off x="984139" y="1560195"/>
        <a:ext cx="1417586" cy="887811"/>
      </dsp:txXfrm>
    </dsp:sp>
    <dsp:sp modelId="{5FB7417B-0435-4353-AB3B-0102C9241559}">
      <dsp:nvSpPr>
        <dsp:cNvPr id="0" name=""/>
        <dsp:cNvSpPr/>
      </dsp:nvSpPr>
      <dsp:spPr>
        <a:xfrm>
          <a:off x="1641055" y="492611"/>
          <a:ext cx="3931178" cy="3931178"/>
        </a:xfrm>
        <a:custGeom>
          <a:avLst/>
          <a:gdLst/>
          <a:ahLst/>
          <a:cxnLst/>
          <a:rect l="0" t="0" r="0" b="0"/>
          <a:pathLst>
            <a:path>
              <a:moveTo>
                <a:pt x="248895" y="1008247"/>
              </a:moveTo>
              <a:arcTo wR="1965589" hR="1965589" stAng="12548816" swAng="2257980"/>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11/03/2020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r.admin.cam.ac.uk/pay-benefits/cambens-employee-benefits/financial/payroll-givin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19</a:t>
            </a:fld>
            <a:endParaRPr lang="en-US"/>
          </a:p>
        </p:txBody>
      </p:sp>
    </p:spTree>
    <p:extLst>
      <p:ext uri="{BB962C8B-B14F-4D97-AF65-F5344CB8AC3E}">
        <p14:creationId xmlns:p14="http://schemas.microsoft.com/office/powerpoint/2010/main" val="168849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34</a:t>
            </a:fld>
            <a:endParaRPr lang="en-US"/>
          </a:p>
        </p:txBody>
      </p:sp>
    </p:spTree>
    <p:extLst>
      <p:ext uri="{BB962C8B-B14F-4D97-AF65-F5344CB8AC3E}">
        <p14:creationId xmlns:p14="http://schemas.microsoft.com/office/powerpoint/2010/main" val="208680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FE002-8BB7-44A8-820C-D0D3BA12C67E}" type="slidenum">
              <a:rPr lang="en-GB" altLang="en-US" smtClean="0"/>
              <a:pPr>
                <a:spcBef>
                  <a:spcPct val="0"/>
                </a:spcBef>
              </a:pPr>
              <a:t>36</a:t>
            </a:fld>
            <a:endParaRPr lang="en-GB"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dirty="0" smtClean="0">
                <a:latin typeface="Arial" panose="020B0604020202020204" pitchFamily="34" charset="0"/>
              </a:rPr>
              <a:t>SAM</a:t>
            </a:r>
          </a:p>
          <a:p>
            <a:pPr eaLnBrk="1" hangingPunct="1"/>
            <a:endParaRPr lang="en-US" altLang="en-US" b="1" dirty="0" smtClean="0">
              <a:latin typeface="Arial" panose="020B0604020202020204" pitchFamily="34" charset="0"/>
            </a:endParaRPr>
          </a:p>
          <a:p>
            <a:pPr eaLnBrk="1" hangingPunct="1"/>
            <a:r>
              <a:rPr lang="en-US" altLang="en-US" b="1" dirty="0" smtClean="0">
                <a:latin typeface="Arial" panose="020B0604020202020204" pitchFamily="34" charset="0"/>
              </a:rPr>
              <a:t>Intro to todays session – we have Paul, myself, Dan,</a:t>
            </a:r>
            <a:r>
              <a:rPr lang="en-US" altLang="en-US" b="1" baseline="0" dirty="0" smtClean="0">
                <a:latin typeface="Arial" panose="020B0604020202020204" pitchFamily="34" charset="0"/>
              </a:rPr>
              <a:t> and Bev who are members of the Reward team, </a:t>
            </a:r>
          </a:p>
          <a:p>
            <a:pPr eaLnBrk="1" hangingPunct="1"/>
            <a:endParaRPr lang="en-US" altLang="en-US" b="1" baseline="0" dirty="0" smtClean="0">
              <a:latin typeface="Arial" panose="020B0604020202020204" pitchFamily="34" charset="0"/>
            </a:endParaRPr>
          </a:p>
          <a:p>
            <a:pPr eaLnBrk="1" hangingPunct="1"/>
            <a:r>
              <a:rPr lang="en-US" altLang="en-US" b="1" baseline="0" dirty="0" smtClean="0">
                <a:latin typeface="Arial" panose="020B0604020202020204" pitchFamily="34" charset="0"/>
              </a:rPr>
              <a:t>And we are here today to </a:t>
            </a:r>
            <a:r>
              <a:rPr lang="en-GB" dirty="0" smtClean="0"/>
              <a:t>provide you with an overview of employee benefits and how to make the most of the benefits the University offers </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124468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SAM</a:t>
            </a:r>
          </a:p>
          <a:p>
            <a:endParaRPr lang="en-GB" b="1" dirty="0" smtClean="0"/>
          </a:p>
          <a:p>
            <a:r>
              <a:rPr lang="en-GB" dirty="0" smtClean="0"/>
              <a:t>So what</a:t>
            </a:r>
            <a:r>
              <a:rPr lang="en-GB" baseline="0" dirty="0" smtClean="0"/>
              <a:t> we aim to cover during this session includes a few themes.</a:t>
            </a:r>
          </a:p>
          <a:p>
            <a:endParaRPr lang="en-GB" baseline="0" dirty="0" smtClean="0"/>
          </a:p>
          <a:p>
            <a:r>
              <a:rPr lang="en-GB" baseline="0" dirty="0" smtClean="0"/>
              <a:t>So the main aim is to give you an overview of the benefits on offer to staff at the University (some of the more obvious ones, and few that you may not be aware of</a:t>
            </a:r>
          </a:p>
          <a:p>
            <a:r>
              <a:rPr lang="en-GB" baseline="0" dirty="0" smtClean="0"/>
              <a:t>Where you can go to get information </a:t>
            </a:r>
          </a:p>
          <a:p>
            <a:endParaRPr lang="en-GB" baseline="0" dirty="0" smtClean="0"/>
          </a:p>
          <a:p>
            <a:r>
              <a:rPr lang="en-GB" baseline="0" dirty="0" smtClean="0"/>
              <a:t>And at the end a chance to ask any questions that you may have. For time purposes though can you hold any questions until the end,</a:t>
            </a:r>
            <a:endParaRPr lang="en-GB"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pPr/>
              <a:t>37</a:t>
            </a:fld>
            <a:endParaRPr lang="en-GB" altLang="en-US"/>
          </a:p>
        </p:txBody>
      </p:sp>
    </p:spTree>
    <p:extLst>
      <p:ext uri="{BB962C8B-B14F-4D97-AF65-F5344CB8AC3E}">
        <p14:creationId xmlns:p14="http://schemas.microsoft.com/office/powerpoint/2010/main" val="14043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38</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b="1" dirty="0" smtClean="0">
                <a:latin typeface="Arial" panose="020B0604020202020204" pitchFamily="34" charset="0"/>
              </a:rPr>
              <a:t>BEV</a:t>
            </a:r>
          </a:p>
          <a:p>
            <a:pPr eaLnBrk="1" hangingPunct="1"/>
            <a:endParaRPr lang="en-GB" altLang="en-US" b="1" dirty="0" smtClean="0">
              <a:latin typeface="Arial" panose="020B0604020202020204" pitchFamily="34" charset="0"/>
            </a:endParaRPr>
          </a:p>
          <a:p>
            <a:pPr eaLnBrk="1" hangingPunct="1"/>
            <a:r>
              <a:rPr lang="en-GB" altLang="en-US" dirty="0" smtClean="0">
                <a:latin typeface="Arial" panose="020B0604020202020204" pitchFamily="34" charset="0"/>
              </a:rPr>
              <a:t>So at the University benefits</a:t>
            </a:r>
            <a:r>
              <a:rPr lang="en-GB" altLang="en-US" baseline="0" dirty="0" smtClean="0">
                <a:latin typeface="Arial" panose="020B0604020202020204" pitchFamily="34" charset="0"/>
              </a:rPr>
              <a:t> come in all shapes and sizes, and can be group under the following headings. </a:t>
            </a:r>
            <a:endParaRPr lang="en-GB"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a:p>
            <a:pPr eaLnBrk="1" hangingPunct="1"/>
            <a:r>
              <a:rPr lang="en-GB" altLang="en-US" baseline="0" dirty="0" smtClean="0">
                <a:latin typeface="Arial" panose="020B0604020202020204" pitchFamily="34" charset="0"/>
              </a:rPr>
              <a:t>Discounts and Financial – shopping and money off – always a good place to start</a:t>
            </a:r>
          </a:p>
          <a:p>
            <a:pPr eaLnBrk="1" hangingPunct="1"/>
            <a:r>
              <a:rPr lang="en-GB" altLang="en-US" baseline="0" dirty="0" smtClean="0">
                <a:latin typeface="Arial" panose="020B0604020202020204" pitchFamily="34" charset="0"/>
              </a:rPr>
              <a:t>Travel – and the ways that we can help support staff in however they chose to travel (and not just travel to and from work).</a:t>
            </a:r>
          </a:p>
          <a:p>
            <a:pPr eaLnBrk="1" hangingPunct="1"/>
            <a:r>
              <a:rPr lang="en-GB" altLang="en-US" baseline="0" dirty="0" smtClean="0">
                <a:latin typeface="Arial" panose="020B0604020202020204" pitchFamily="34" charset="0"/>
              </a:rPr>
              <a:t>Relocation and housing – very big issue around here. </a:t>
            </a:r>
          </a:p>
          <a:p>
            <a:pPr eaLnBrk="1" hangingPunct="1"/>
            <a:r>
              <a:rPr lang="en-GB" altLang="en-US" baseline="0" dirty="0" smtClean="0">
                <a:latin typeface="Arial" panose="020B0604020202020204" pitchFamily="34" charset="0"/>
              </a:rPr>
              <a:t>wellbeing- and the range of services on offer to staff.</a:t>
            </a:r>
          </a:p>
          <a:p>
            <a:pPr eaLnBrk="1" hangingPunct="1"/>
            <a:r>
              <a:rPr lang="en-GB" altLang="en-US" baseline="0" dirty="0" smtClean="0">
                <a:latin typeface="Arial" panose="020B0604020202020204" pitchFamily="34" charset="0"/>
              </a:rPr>
              <a:t>Family friendly –</a:t>
            </a:r>
          </a:p>
          <a:p>
            <a:pPr eaLnBrk="1" hangingPunct="1"/>
            <a:r>
              <a:rPr lang="en-GB" altLang="en-US" baseline="0" dirty="0" smtClean="0">
                <a:latin typeface="Arial" panose="020B0604020202020204" pitchFamily="34" charset="0"/>
              </a:rPr>
              <a:t>I will now pass over to Sam to take you through some on the benefits</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0531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indent="0" eaLnBrk="1" hangingPunct="1">
              <a:buFontTx/>
              <a:buNone/>
            </a:pPr>
            <a:r>
              <a:rPr lang="en-GB" altLang="en-US" sz="1600" b="1" kern="0" dirty="0" smtClean="0"/>
              <a:t>SAM</a:t>
            </a:r>
          </a:p>
          <a:p>
            <a:pPr marL="0" indent="0" eaLnBrk="1" hangingPunct="1">
              <a:buFontTx/>
              <a:buNone/>
            </a:pPr>
            <a:endParaRPr lang="en-GB" altLang="en-US" sz="1600" b="1" kern="0" dirty="0" smtClean="0"/>
          </a:p>
          <a:p>
            <a:pPr marL="0" indent="0" eaLnBrk="1" hangingPunct="1">
              <a:buFontTx/>
              <a:buNone/>
            </a:pPr>
            <a:r>
              <a:rPr lang="en-GB" altLang="en-US" sz="1600" b="1" kern="0" dirty="0" err="1" smtClean="0"/>
              <a:t>CAMbens</a:t>
            </a:r>
            <a:r>
              <a:rPr lang="en-GB" altLang="en-US" sz="1600" b="1" kern="0" dirty="0" smtClean="0"/>
              <a:t> Discounts</a:t>
            </a:r>
          </a:p>
          <a:p>
            <a:pPr eaLnBrk="1" hangingPunct="1"/>
            <a:r>
              <a:rPr lang="en-GB" altLang="en-US" kern="0" dirty="0" smtClean="0"/>
              <a:t>The University’s most popular benefit</a:t>
            </a:r>
          </a:p>
          <a:p>
            <a:pPr eaLnBrk="1" hangingPunct="1"/>
            <a:r>
              <a:rPr lang="en-GB" altLang="en-US" kern="0" dirty="0" smtClean="0"/>
              <a:t>Enables staff to save</a:t>
            </a:r>
            <a:r>
              <a:rPr lang="en-GB" altLang="en-US" kern="0" baseline="0" dirty="0" smtClean="0"/>
              <a:t> money </a:t>
            </a:r>
            <a:r>
              <a:rPr lang="en-GB" altLang="en-US" kern="0" dirty="0" smtClean="0"/>
              <a:t>on shopping, both online and Instore</a:t>
            </a:r>
          </a:p>
          <a:p>
            <a:pPr eaLnBrk="1" hangingPunct="1"/>
            <a:r>
              <a:rPr lang="en-GB" altLang="en-US" kern="0" dirty="0" smtClean="0"/>
              <a:t>Discounts via instant voucher, discount codes and cashback</a:t>
            </a:r>
          </a:p>
          <a:p>
            <a:r>
              <a:rPr lang="en-GB" dirty="0" smtClean="0"/>
              <a:t>Save money on grocery shops, restaurants and fashion or earn cashback on holidays and household bills.  The </a:t>
            </a:r>
            <a:r>
              <a:rPr lang="en-GB" dirty="0" err="1" smtClean="0"/>
              <a:t>easysaver</a:t>
            </a:r>
            <a:r>
              <a:rPr lang="en-GB" baseline="0" dirty="0" smtClean="0"/>
              <a:t> card is a great option, as you can use it at a wide range of high street stores including boots, </a:t>
            </a:r>
            <a:r>
              <a:rPr lang="en-GB" baseline="0" dirty="0" err="1" smtClean="0"/>
              <a:t>argos</a:t>
            </a:r>
            <a:r>
              <a:rPr lang="en-GB" baseline="0" dirty="0" smtClean="0"/>
              <a:t>, Iceland, Debenhams, Waterstones, Halfords, </a:t>
            </a:r>
            <a:r>
              <a:rPr lang="en-GB" baseline="0" dirty="0" err="1" smtClean="0"/>
              <a:t>wilkos</a:t>
            </a:r>
            <a:r>
              <a:rPr lang="en-GB" baseline="0" dirty="0" smtClean="0"/>
              <a:t>…and plenty more.</a:t>
            </a:r>
            <a:endParaRPr lang="en-GB" altLang="en-US" kern="0" dirty="0" smtClean="0"/>
          </a:p>
          <a:p>
            <a:endParaRPr lang="en-GB" altLang="en-US" dirty="0" smtClean="0">
              <a:latin typeface="Arial" panose="020B0604020202020204" pitchFamily="34" charset="0"/>
            </a:endParaRPr>
          </a:p>
          <a:p>
            <a:r>
              <a:rPr lang="en-GB" altLang="en-US" dirty="0" smtClean="0">
                <a:latin typeface="Arial" panose="020B0604020202020204" pitchFamily="34" charset="0"/>
              </a:rPr>
              <a:t>Register on the website, you will be asked to provide basic information including payroll number, email address, date of birth. </a:t>
            </a:r>
          </a:p>
          <a:p>
            <a:r>
              <a:rPr lang="en-GB" altLang="en-US" dirty="0" smtClean="0">
                <a:latin typeface="Arial" panose="020B0604020202020204" pitchFamily="34" charset="0"/>
              </a:rPr>
              <a:t>Once you have registered remember to do your online shopping through the </a:t>
            </a:r>
            <a:r>
              <a:rPr lang="en-GB" altLang="en-US" dirty="0" err="1" smtClean="0">
                <a:latin typeface="Arial" panose="020B0604020202020204" pitchFamily="34" charset="0"/>
              </a:rPr>
              <a:t>CAMbens</a:t>
            </a:r>
            <a:r>
              <a:rPr lang="en-GB" altLang="en-US" dirty="0" smtClean="0">
                <a:latin typeface="Arial" panose="020B0604020202020204" pitchFamily="34" charset="0"/>
              </a:rPr>
              <a:t> discounts website. </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EF69F5-49A5-49EB-95C4-503F81E87B52}" type="slidenum">
              <a:rPr lang="en-GB" altLang="en-US">
                <a:solidFill>
                  <a:srgbClr val="000000"/>
                </a:solidFill>
              </a:rPr>
              <a:pPr eaLnBrk="1" hangingPunct="1">
                <a:spcBef>
                  <a:spcPct val="0"/>
                </a:spcBef>
              </a:pPr>
              <a:t>39</a:t>
            </a:fld>
            <a:endParaRPr lang="en-GB" altLang="en-US">
              <a:solidFill>
                <a:srgbClr val="000000"/>
              </a:solidFill>
            </a:endParaRPr>
          </a:p>
        </p:txBody>
      </p:sp>
    </p:spTree>
    <p:extLst>
      <p:ext uri="{BB962C8B-B14F-4D97-AF65-F5344CB8AC3E}">
        <p14:creationId xmlns:p14="http://schemas.microsoft.com/office/powerpoint/2010/main" val="281324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40</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GB" b="1" dirty="0" smtClean="0">
                <a:effectLst/>
              </a:rPr>
              <a:t>SAM</a:t>
            </a:r>
          </a:p>
          <a:p>
            <a:endParaRPr lang="en-GB" b="1" dirty="0" smtClean="0">
              <a:effectLst/>
            </a:endParaRPr>
          </a:p>
          <a:p>
            <a:r>
              <a:rPr lang="en-GB" b="1" dirty="0" smtClean="0">
                <a:effectLst/>
              </a:rPr>
              <a:t>TOTUM card - NUS discount</a:t>
            </a:r>
          </a:p>
          <a:p>
            <a:r>
              <a:rPr lang="en-GB" dirty="0" smtClean="0">
                <a:effectLst/>
              </a:rPr>
              <a:t>As a staff member of the University of Cambridge, you are entitled to purchase a TOTUM card (previously NUS) for £14.99, for use at thousands of high street, online stores, eateries, subscriptions and various other channels.</a:t>
            </a:r>
          </a:p>
          <a:p>
            <a:endParaRPr lang="en-GB" b="1"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smtClean="0"/>
              <a:t>Local Discounts</a:t>
            </a:r>
          </a:p>
          <a:p>
            <a:r>
              <a:rPr lang="en-GB" altLang="en-US" dirty="0" smtClean="0">
                <a:latin typeface="Arial" panose="020B0604020202020204" pitchFamily="34" charset="0"/>
              </a:rPr>
              <a:t>University supports local retailers and has worked together with many of them to provide employees with special deals and discounts. These include: gyms, punting, local restaurants,</a:t>
            </a:r>
            <a:r>
              <a:rPr lang="en-GB" altLang="en-US" baseline="0" dirty="0" smtClean="0">
                <a:latin typeface="Arial" panose="020B0604020202020204" pitchFamily="34" charset="0"/>
              </a:rPr>
              <a:t> clothing and </a:t>
            </a:r>
            <a:r>
              <a:rPr lang="en-GB" altLang="en-US" dirty="0" smtClean="0">
                <a:latin typeface="Arial" panose="020B0604020202020204" pitchFamily="34" charset="0"/>
              </a:rPr>
              <a:t>are available by showing your University card in-store.</a:t>
            </a:r>
          </a:p>
          <a:p>
            <a:endParaRPr lang="en-GB" altLang="en-US" dirty="0" smtClean="0">
              <a:latin typeface="Arial" panose="020B0604020202020204" pitchFamily="34" charset="0"/>
            </a:endParaRPr>
          </a:p>
          <a:p>
            <a:r>
              <a:rPr lang="en-GB" altLang="en-US" dirty="0" smtClean="0">
                <a:latin typeface="Arial" panose="020B0604020202020204" pitchFamily="34" charset="0"/>
              </a:rPr>
              <a:t>The shopping discounts</a:t>
            </a:r>
            <a:r>
              <a:rPr lang="en-GB" altLang="en-US" baseline="0" dirty="0" smtClean="0">
                <a:latin typeface="Arial" panose="020B0604020202020204" pitchFamily="34" charset="0"/>
              </a:rPr>
              <a:t> </a:t>
            </a:r>
            <a:r>
              <a:rPr lang="en-GB" altLang="en-US" dirty="0" smtClean="0">
                <a:latin typeface="Arial" panose="020B0604020202020204" pitchFamily="34" charset="0"/>
              </a:rPr>
              <a:t>section on the </a:t>
            </a:r>
            <a:r>
              <a:rPr lang="en-GB" altLang="en-US" dirty="0" err="1" smtClean="0">
                <a:latin typeface="Arial" panose="020B0604020202020204" pitchFamily="34" charset="0"/>
              </a:rPr>
              <a:t>CAMbens</a:t>
            </a:r>
            <a:r>
              <a:rPr lang="en-GB" altLang="en-US" dirty="0" smtClean="0">
                <a:latin typeface="Arial" panose="020B0604020202020204" pitchFamily="34" charset="0"/>
              </a:rPr>
              <a:t> website includes all of the details and we keep adding to them, so its worth checking back regularly. </a:t>
            </a:r>
          </a:p>
          <a:p>
            <a:endParaRPr lang="en-GB" altLang="en-US" dirty="0" smtClean="0">
              <a:latin typeface="Arial" panose="020B0604020202020204" pitchFamily="34" charset="0"/>
            </a:endParaRPr>
          </a:p>
          <a:p>
            <a:r>
              <a:rPr lang="en-GB" b="1" dirty="0" smtClean="0">
                <a:effectLst/>
              </a:rPr>
              <a:t>Payroll Giving</a:t>
            </a:r>
          </a:p>
          <a:p>
            <a:r>
              <a:rPr lang="en-GB" dirty="0" smtClean="0">
                <a:effectLst/>
                <a:hlinkClick r:id="rId3"/>
              </a:rPr>
              <a:t>Payroll Giving</a:t>
            </a:r>
            <a:r>
              <a:rPr lang="en-GB" dirty="0" smtClean="0">
                <a:effectLst/>
              </a:rPr>
              <a:t> is a simple, tax-efficient way for employees to make monthly donations to any UK registered charity directly from their gross pay.</a:t>
            </a:r>
          </a:p>
          <a:p>
            <a:endParaRPr lang="en-GB"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75673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41</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000" b="1" dirty="0" smtClean="0">
                <a:latin typeface="Arial" panose="020B0604020202020204" pitchFamily="34" charset="0"/>
              </a:rPr>
              <a:t>BEV</a:t>
            </a:r>
          </a:p>
          <a:p>
            <a:endParaRPr lang="en-GB" sz="1000" b="1" dirty="0" smtClean="0">
              <a:effectLst/>
            </a:endParaRPr>
          </a:p>
          <a:p>
            <a:r>
              <a:rPr lang="en-GB" sz="1000" b="1" dirty="0" smtClean="0">
                <a:effectLst/>
              </a:rPr>
              <a:t>Accommodation Service</a:t>
            </a:r>
          </a:p>
          <a:p>
            <a:r>
              <a:rPr lang="en-GB" sz="1000" dirty="0" smtClean="0">
                <a:effectLst/>
              </a:rPr>
              <a:t>Help all members of Cambridge University to find suitable accommodation. </a:t>
            </a:r>
          </a:p>
          <a:p>
            <a:r>
              <a:rPr lang="en-GB" sz="1000" b="1" dirty="0" smtClean="0">
                <a:effectLst/>
              </a:rPr>
              <a:t>Relocation expenses</a:t>
            </a:r>
          </a:p>
          <a:p>
            <a:r>
              <a:rPr lang="en-GB" sz="1000" dirty="0" smtClean="0">
                <a:effectLst/>
              </a:rPr>
              <a:t>If you are new to the University and relocating to Cambridge on a centrally funded appointment of two years or more.</a:t>
            </a:r>
          </a:p>
          <a:p>
            <a:r>
              <a:rPr lang="en-GB" sz="1000" b="1" dirty="0" smtClean="0">
                <a:effectLst/>
              </a:rPr>
              <a:t>Eddington Community</a:t>
            </a:r>
          </a:p>
          <a:p>
            <a:r>
              <a:rPr lang="en-GB" sz="1000" dirty="0" smtClean="0">
                <a:effectLst/>
              </a:rPr>
              <a:t>at the North West Cambridge Development.  Home available to rent and later to buy, enquire through the accommodation service. </a:t>
            </a:r>
            <a:br>
              <a:rPr lang="en-GB" sz="1000" dirty="0" smtClean="0">
                <a:effectLst/>
              </a:rPr>
            </a:br>
            <a:r>
              <a:rPr lang="en-GB" sz="1000" b="1" dirty="0" smtClean="0">
                <a:effectLst/>
              </a:rPr>
              <a:t>Newcomers and Visiting Scholars</a:t>
            </a:r>
          </a:p>
          <a:p>
            <a:r>
              <a:rPr lang="en-GB" sz="1000" dirty="0" smtClean="0">
                <a:effectLst/>
              </a:rPr>
              <a:t>Volunteers run group who aim to help newly arrived wives, husbands, partners and families of Visiting Scholars and Senior Members of the University to settle down in Cambridge and give them an opportunity to meet local people.</a:t>
            </a:r>
          </a:p>
          <a:p>
            <a:r>
              <a:rPr lang="en-GB" sz="1000" b="1" dirty="0" smtClean="0">
                <a:effectLst/>
              </a:rPr>
              <a:t>Rental deposit loan</a:t>
            </a:r>
          </a:p>
          <a:p>
            <a:r>
              <a:rPr lang="en-GB" sz="1000" b="0" baseline="0" dirty="0" smtClean="0">
                <a:effectLst/>
              </a:rPr>
              <a:t>Great attraction and retention tool to help staff in the difficult Cambridge rental market.</a:t>
            </a:r>
            <a:endParaRPr lang="en-GB" sz="1000" b="0" dirty="0" smtClean="0">
              <a:effectLst/>
            </a:endParaRPr>
          </a:p>
        </p:txBody>
      </p:sp>
    </p:spTree>
    <p:extLst>
      <p:ext uri="{BB962C8B-B14F-4D97-AF65-F5344CB8AC3E}">
        <p14:creationId xmlns:p14="http://schemas.microsoft.com/office/powerpoint/2010/main" val="4052393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42</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baseline="0" dirty="0" smtClean="0">
                <a:latin typeface="Arial" panose="020B0604020202020204" pitchFamily="34" charset="0"/>
              </a:rPr>
              <a:t>SAM</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First of these is </a:t>
            </a:r>
            <a:r>
              <a:rPr lang="en-GB" dirty="0" smtClean="0">
                <a:effectLst/>
              </a:rPr>
              <a:t>My Family Care who deliver family-friendly backup care and will give employees access to a network of child, adult and eldercare across the country at short notice. Introduced by the Equality and Diversity team, </a:t>
            </a:r>
          </a:p>
          <a:p>
            <a:pPr eaLnBrk="1" hangingPunct="1"/>
            <a:endParaRPr lang="en-GB" altLang="en-US" b="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Flexible working policy and the support give to staff who have family commitments</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And along side this the University has a range of family policies that go well beyond the legal requirements. Prime example of this being the shared parental leave policy, which gives partners up to 18 weeks at full pay when sharing maternity/ adoption leave with the other parent. And while you cant exactly ask this at an interview, ensuring staff and candidates know what the University offers all forms part the picture to make us an employer of choice. </a:t>
            </a:r>
          </a:p>
          <a:p>
            <a:pPr eaLnBrk="1" hangingPunct="1"/>
            <a:endParaRPr lang="en-GB" altLang="en-US" b="0" baseline="0" dirty="0" smtClean="0">
              <a:effectLst/>
              <a:latin typeface="Arial" panose="020B0604020202020204" pitchFamily="34" charset="0"/>
            </a:endParaRPr>
          </a:p>
          <a:p>
            <a:pPr eaLnBrk="1" hangingPunct="1"/>
            <a:r>
              <a:rPr lang="en-GB" altLang="en-US" b="0" baseline="0" dirty="0" smtClean="0">
                <a:effectLst/>
                <a:latin typeface="Arial" panose="020B0604020202020204" pitchFamily="34" charset="0"/>
              </a:rPr>
              <a:t>Childcare support including university nurseries (salary sacrifice the whole cost of these).  CCVs available to existing members, TFC available for everyone else.  Holiday clubs and info services for university parents.</a:t>
            </a:r>
          </a:p>
        </p:txBody>
      </p:sp>
    </p:spTree>
    <p:extLst>
      <p:ext uri="{BB962C8B-B14F-4D97-AF65-F5344CB8AC3E}">
        <p14:creationId xmlns:p14="http://schemas.microsoft.com/office/powerpoint/2010/main" val="44662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43</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baseline="0" dirty="0" smtClean="0">
                <a:latin typeface="Arial" panose="020B0604020202020204" pitchFamily="34" charset="0"/>
              </a:rPr>
              <a:t>BEV </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Next up, travel – however you get around</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Cycle to work scheme is probably one of our most widely recognized schemes – over 2200 certificates have been issued. See requests on average daily for new certificates.</a:t>
            </a:r>
          </a:p>
          <a:p>
            <a:pPr eaLnBrk="1" hangingPunct="1"/>
            <a:r>
              <a:rPr lang="en-US" altLang="en-US" b="0" baseline="0" dirty="0" smtClean="0">
                <a:latin typeface="Arial" panose="020B0604020202020204" pitchFamily="34" charset="0"/>
              </a:rPr>
              <a:t>The scheme enables eligible staff to borrow up to £2000 to purchase a new bike and related safety equipment and receive tax and NI savings (so between about 32 and 42% saving on the cost)</a:t>
            </a:r>
          </a:p>
          <a:p>
            <a:pPr eaLnBrk="1" hangingPunct="1"/>
            <a:r>
              <a:rPr lang="en-US" altLang="en-US" b="0" baseline="0" dirty="0" smtClean="0">
                <a:latin typeface="Arial" panose="020B0604020202020204" pitchFamily="34" charset="0"/>
              </a:rPr>
              <a:t>Alongside this we operate a travel to work loan (so while no direct saving it does allow for a big upfront costs to be spread out over the year</a:t>
            </a:r>
          </a:p>
          <a:p>
            <a:pPr eaLnBrk="1" hangingPunct="1"/>
            <a:endParaRPr lang="en-US" altLang="en-US" b="0" baseline="0" dirty="0" smtClean="0">
              <a:latin typeface="Arial" panose="020B0604020202020204" pitchFamily="34" charset="0"/>
            </a:endParaRPr>
          </a:p>
          <a:p>
            <a:pPr eaLnBrk="1" hangingPunct="1"/>
            <a:r>
              <a:rPr lang="en-US" altLang="en-US" b="0" baseline="0" dirty="0" smtClean="0">
                <a:latin typeface="Arial" panose="020B0604020202020204" pitchFamily="34" charset="0"/>
              </a:rPr>
              <a:t>Those who travel by train can access season ticket discounts on all tickets into Cambridge (even if you coming in from London). There are detailed maps on the routes on the Environment and energy webpages. </a:t>
            </a:r>
          </a:p>
          <a:p>
            <a:pPr eaLnBrk="1" hangingPunct="1"/>
            <a:r>
              <a:rPr lang="en-US" altLang="en-US" b="0" baseline="0" dirty="0" smtClean="0">
                <a:latin typeface="Arial" panose="020B0604020202020204" pitchFamily="34" charset="0"/>
              </a:rPr>
              <a:t>The Universal bus £1 ticket allows for travel from Eddington to the </a:t>
            </a:r>
            <a:r>
              <a:rPr lang="en-US" altLang="en-US" b="0" baseline="0" dirty="0" err="1" smtClean="0">
                <a:latin typeface="Arial" panose="020B0604020202020204" pitchFamily="34" charset="0"/>
              </a:rPr>
              <a:t>Addenbrookes</a:t>
            </a:r>
            <a:r>
              <a:rPr lang="en-US" altLang="en-US" b="0" baseline="0" dirty="0" smtClean="0">
                <a:latin typeface="Arial" panose="020B0604020202020204" pitchFamily="34" charset="0"/>
              </a:rPr>
              <a:t> site (and it does also apply to some other Go Whippet services from the edge of town).</a:t>
            </a:r>
          </a:p>
        </p:txBody>
      </p:sp>
    </p:spTree>
    <p:extLst>
      <p:ext uri="{BB962C8B-B14F-4D97-AF65-F5344CB8AC3E}">
        <p14:creationId xmlns:p14="http://schemas.microsoft.com/office/powerpoint/2010/main" val="71594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454B4-B077-4971-AAAD-8F63E7E7BF05}" type="slidenum">
              <a:rPr lang="en-GB" altLang="en-US" smtClean="0"/>
              <a:pPr>
                <a:spcBef>
                  <a:spcPct val="0"/>
                </a:spcBef>
              </a:pPr>
              <a:t>44</a:t>
            </a:fld>
            <a:endParaRPr lang="en-GB"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spcAft>
                <a:spcPct val="0"/>
              </a:spcAft>
              <a:buFontTx/>
              <a:buNone/>
            </a:pPr>
            <a:r>
              <a:rPr lang="en-GB" altLang="en-US" b="1" i="0" dirty="0" smtClean="0">
                <a:solidFill>
                  <a:srgbClr val="003E72"/>
                </a:solidFill>
              </a:rPr>
              <a:t>SAM</a:t>
            </a:r>
          </a:p>
          <a:p>
            <a:pPr eaLnBrk="1" hangingPunct="1">
              <a:spcAft>
                <a:spcPct val="0"/>
              </a:spcAft>
              <a:buFontTx/>
              <a:buNone/>
            </a:pPr>
            <a:endParaRPr lang="en-GB" altLang="en-US" i="1" dirty="0" smtClean="0">
              <a:solidFill>
                <a:srgbClr val="003E72"/>
              </a:solidFill>
            </a:endParaRPr>
          </a:p>
          <a:p>
            <a:pPr eaLnBrk="1" hangingPunct="1">
              <a:spcAft>
                <a:spcPct val="0"/>
              </a:spcAft>
              <a:buFontTx/>
              <a:buNone/>
            </a:pPr>
            <a:r>
              <a:rPr lang="en-GB" altLang="en-US" i="1" dirty="0" smtClean="0">
                <a:solidFill>
                  <a:srgbClr val="003E72"/>
                </a:solidFill>
              </a:rPr>
              <a:t>Wellbeing can be defined as:</a:t>
            </a:r>
            <a:r>
              <a:rPr lang="en-GB" altLang="en-US" dirty="0" smtClean="0">
                <a:solidFill>
                  <a:srgbClr val="003E72"/>
                </a:solidFill>
              </a:rPr>
              <a:t>    ‘Creating an environment that promotes a state of contentment which allows an employee to flourish and achieve their full potential for the benefit of themselves and their organisation’  </a:t>
            </a:r>
            <a:r>
              <a:rPr lang="en-GB" b="0" dirty="0" smtClean="0"/>
              <a:t>We consider there to be three pillars of wellbeing, Physical,</a:t>
            </a:r>
            <a:r>
              <a:rPr lang="en-GB" b="0" baseline="0" dirty="0" smtClean="0"/>
              <a:t> Financial and Mental.</a:t>
            </a:r>
            <a:endParaRPr lang="en-GB" b="0" dirty="0" smtClean="0"/>
          </a:p>
          <a:p>
            <a:endParaRPr lang="en-GB" b="0" dirty="0" smtClean="0"/>
          </a:p>
          <a:p>
            <a:r>
              <a:rPr lang="en-GB" b="0" dirty="0" smtClean="0"/>
              <a:t>Physical – PMI at discounted rates, and discounts at local and national gyms.  Also have </a:t>
            </a:r>
            <a:r>
              <a:rPr lang="en-GB" b="0" dirty="0" smtClean="0">
                <a:effectLst/>
              </a:rPr>
              <a:t>Occupational Health and Westfield Health which offers a scheme where individuals pay a small monthly amount and can then claim back the cost of routine health costs such as dentist or opticians bills.</a:t>
            </a:r>
          </a:p>
          <a:p>
            <a:pPr lvl="1" eaLnBrk="1" hangingPunct="1">
              <a:spcAft>
                <a:spcPct val="0"/>
              </a:spcAft>
              <a:buFontTx/>
              <a:buNone/>
            </a:pPr>
            <a:endParaRPr lang="en-GB" altLang="en-US" dirty="0" smtClean="0">
              <a:solidFill>
                <a:srgbClr val="003E72"/>
              </a:solidFill>
            </a:endParaRPr>
          </a:p>
          <a:p>
            <a:pPr>
              <a:spcAft>
                <a:spcPts val="1200"/>
              </a:spcAft>
              <a:defRPr/>
            </a:pPr>
            <a:r>
              <a:rPr lang="en-GB" kern="0" dirty="0" smtClean="0"/>
              <a:t>Mental - Staff Support Services – Staff Counselling, </a:t>
            </a:r>
            <a:r>
              <a:rPr lang="en-GB" dirty="0" smtClean="0">
                <a:solidFill>
                  <a:srgbClr val="003E72"/>
                </a:solidFill>
                <a:latin typeface="Arial" charset="0"/>
              </a:rPr>
              <a:t>HR contacts, internal mediation service, dignity at work contacts, PPD, E&amp;D, OHS, &amp; wellbeing advocates (new).</a:t>
            </a:r>
          </a:p>
          <a:p>
            <a:pPr>
              <a:spcAft>
                <a:spcPts val="1200"/>
              </a:spcAft>
              <a:defRPr/>
            </a:pPr>
            <a:endParaRPr lang="en-GB" dirty="0" smtClean="0">
              <a:solidFill>
                <a:srgbClr val="003E72"/>
              </a:solidFill>
              <a:latin typeface="Arial" charset="0"/>
            </a:endParaRPr>
          </a:p>
          <a:p>
            <a:pPr>
              <a:spcAft>
                <a:spcPts val="1200"/>
              </a:spcAft>
              <a:defRPr/>
            </a:pPr>
            <a:r>
              <a:rPr lang="en-GB" dirty="0" smtClean="0">
                <a:solidFill>
                  <a:srgbClr val="003E72"/>
                </a:solidFill>
                <a:latin typeface="Arial" charset="0"/>
              </a:rPr>
              <a:t>Financial</a:t>
            </a:r>
            <a:r>
              <a:rPr lang="en-GB" baseline="0" dirty="0" smtClean="0">
                <a:solidFill>
                  <a:srgbClr val="003E72"/>
                </a:solidFill>
                <a:latin typeface="Arial" charset="0"/>
              </a:rPr>
              <a:t> –  part of this is the pension scheme offered by the University.  You also have access to an exclusive </a:t>
            </a:r>
            <a:r>
              <a:rPr lang="en-GB" baseline="0" dirty="0" err="1" smtClean="0">
                <a:solidFill>
                  <a:srgbClr val="003E72"/>
                </a:solidFill>
                <a:latin typeface="Arial" charset="0"/>
              </a:rPr>
              <a:t>CAMbens</a:t>
            </a:r>
            <a:r>
              <a:rPr lang="en-GB" baseline="0" dirty="0" smtClean="0">
                <a:solidFill>
                  <a:srgbClr val="003E72"/>
                </a:solidFill>
                <a:latin typeface="Arial" charset="0"/>
              </a:rPr>
              <a:t> savings account through the Cambridge Building Society.  </a:t>
            </a:r>
            <a:endParaRPr lang="en-GB" dirty="0" smtClean="0">
              <a:solidFill>
                <a:srgbClr val="003E72"/>
              </a:solidFill>
              <a:latin typeface="Arial" charset="0"/>
            </a:endParaRPr>
          </a:p>
        </p:txBody>
      </p:sp>
    </p:spTree>
    <p:extLst>
      <p:ext uri="{BB962C8B-B14F-4D97-AF65-F5344CB8AC3E}">
        <p14:creationId xmlns:p14="http://schemas.microsoft.com/office/powerpoint/2010/main" val="383039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21</a:t>
            </a:fld>
            <a:endParaRPr lang="en-US"/>
          </a:p>
        </p:txBody>
      </p:sp>
    </p:spTree>
    <p:extLst>
      <p:ext uri="{BB962C8B-B14F-4D97-AF65-F5344CB8AC3E}">
        <p14:creationId xmlns:p14="http://schemas.microsoft.com/office/powerpoint/2010/main" val="313943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BEV</a:t>
            </a:r>
          </a:p>
          <a:p>
            <a:endParaRPr lang="en-GB" b="1" dirty="0" smtClean="0"/>
          </a:p>
          <a:p>
            <a:r>
              <a:rPr lang="en-GB" b="0" dirty="0" smtClean="0"/>
              <a:t>So,</a:t>
            </a:r>
            <a:r>
              <a:rPr lang="en-GB" b="0" baseline="0" dirty="0" smtClean="0"/>
              <a:t> that gives you a summary of the current benefits on offer, and an overview of the new scheme we are launching.  We are always keen to hear any ideas for new benefits, and we have a reward suggestion box where you can send any ideas to.  Please do get in touch, we’d love to hear from you.  This is very important to help us shape and deliver future rewards.</a:t>
            </a:r>
            <a:endParaRPr lang="en-GB" b="0"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pPr/>
              <a:t>45</a:t>
            </a:fld>
            <a:endParaRPr lang="en-GB" altLang="en-US"/>
          </a:p>
        </p:txBody>
      </p:sp>
    </p:spTree>
    <p:extLst>
      <p:ext uri="{BB962C8B-B14F-4D97-AF65-F5344CB8AC3E}">
        <p14:creationId xmlns:p14="http://schemas.microsoft.com/office/powerpoint/2010/main" val="33769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SAM</a:t>
            </a:r>
          </a:p>
          <a:p>
            <a:endParaRPr lang="en-GB" baseline="0" dirty="0" smtClean="0"/>
          </a:p>
          <a:p>
            <a:r>
              <a:rPr lang="en-GB" baseline="0" dirty="0" smtClean="0"/>
              <a:t>Thank you for listening, we’d welcome any questions.</a:t>
            </a:r>
            <a:endParaRPr lang="en-GB" dirty="0" smtClean="0"/>
          </a:p>
          <a:p>
            <a:endParaRPr lang="en-GB" dirty="0" smtClean="0"/>
          </a:p>
          <a:p>
            <a:r>
              <a:rPr lang="en-GB" baseline="0" dirty="0" smtClean="0"/>
              <a:t>Answer questions on their respective areas.</a:t>
            </a:r>
            <a:endParaRPr lang="en-GB" dirty="0"/>
          </a:p>
        </p:txBody>
      </p:sp>
      <p:sp>
        <p:nvSpPr>
          <p:cNvPr id="4" name="Slide Number Placeholder 3"/>
          <p:cNvSpPr>
            <a:spLocks noGrp="1"/>
          </p:cNvSpPr>
          <p:nvPr>
            <p:ph type="sldNum" sz="quarter" idx="10"/>
          </p:nvPr>
        </p:nvSpPr>
        <p:spPr/>
        <p:txBody>
          <a:bodyPr/>
          <a:lstStyle/>
          <a:p>
            <a:fld id="{8F0CA52F-B587-471E-9E8D-85B1AAC4F092}" type="slidenum">
              <a:rPr lang="en-GB" altLang="en-US" smtClean="0"/>
              <a:pPr/>
              <a:t>46</a:t>
            </a:fld>
            <a:endParaRPr lang="en-GB" altLang="en-US"/>
          </a:p>
        </p:txBody>
      </p:sp>
    </p:spTree>
    <p:extLst>
      <p:ext uri="{BB962C8B-B14F-4D97-AF65-F5344CB8AC3E}">
        <p14:creationId xmlns:p14="http://schemas.microsoft.com/office/powerpoint/2010/main" val="299696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22</a:t>
            </a:fld>
            <a:endParaRPr lang="en-US"/>
          </a:p>
        </p:txBody>
      </p:sp>
    </p:spTree>
    <p:extLst>
      <p:ext uri="{BB962C8B-B14F-4D97-AF65-F5344CB8AC3E}">
        <p14:creationId xmlns:p14="http://schemas.microsoft.com/office/powerpoint/2010/main" val="428562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24</a:t>
            </a:fld>
            <a:endParaRPr lang="en-US"/>
          </a:p>
        </p:txBody>
      </p:sp>
    </p:spTree>
    <p:extLst>
      <p:ext uri="{BB962C8B-B14F-4D97-AF65-F5344CB8AC3E}">
        <p14:creationId xmlns:p14="http://schemas.microsoft.com/office/powerpoint/2010/main" val="416778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29</a:t>
            </a:fld>
            <a:endParaRPr lang="en-US"/>
          </a:p>
        </p:txBody>
      </p:sp>
    </p:spTree>
    <p:extLst>
      <p:ext uri="{BB962C8B-B14F-4D97-AF65-F5344CB8AC3E}">
        <p14:creationId xmlns:p14="http://schemas.microsoft.com/office/powerpoint/2010/main" val="238261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30</a:t>
            </a:fld>
            <a:endParaRPr lang="en-US"/>
          </a:p>
        </p:txBody>
      </p:sp>
    </p:spTree>
    <p:extLst>
      <p:ext uri="{BB962C8B-B14F-4D97-AF65-F5344CB8AC3E}">
        <p14:creationId xmlns:p14="http://schemas.microsoft.com/office/powerpoint/2010/main" val="223946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31</a:t>
            </a:fld>
            <a:endParaRPr lang="en-US"/>
          </a:p>
        </p:txBody>
      </p:sp>
    </p:spTree>
    <p:extLst>
      <p:ext uri="{BB962C8B-B14F-4D97-AF65-F5344CB8AC3E}">
        <p14:creationId xmlns:p14="http://schemas.microsoft.com/office/powerpoint/2010/main" val="106129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32</a:t>
            </a:fld>
            <a:endParaRPr lang="en-US"/>
          </a:p>
        </p:txBody>
      </p:sp>
    </p:spTree>
    <p:extLst>
      <p:ext uri="{BB962C8B-B14F-4D97-AF65-F5344CB8AC3E}">
        <p14:creationId xmlns:p14="http://schemas.microsoft.com/office/powerpoint/2010/main" val="422451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33</a:t>
            </a:fld>
            <a:endParaRPr lang="en-US"/>
          </a:p>
        </p:txBody>
      </p:sp>
    </p:spTree>
    <p:extLst>
      <p:ext uri="{BB962C8B-B14F-4D97-AF65-F5344CB8AC3E}">
        <p14:creationId xmlns:p14="http://schemas.microsoft.com/office/powerpoint/2010/main" val="135482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919504"/>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dirty="0"/>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31024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I / Title Slide">
    <p:spTree>
      <p:nvGrpSpPr>
        <p:cNvPr id="1" name=""/>
        <p:cNvGrpSpPr/>
        <p:nvPr/>
      </p:nvGrpSpPr>
      <p:grpSpPr>
        <a:xfrm>
          <a:off x="0" y="0"/>
          <a:ext cx="0" cy="0"/>
          <a:chOff x="0" y="0"/>
          <a:chExt cx="0" cy="0"/>
        </a:xfrm>
      </p:grpSpPr>
      <p:sp>
        <p:nvSpPr>
          <p:cNvPr id="5" name="Title 1"/>
          <p:cNvSpPr>
            <a:spLocks noGrp="1"/>
          </p:cNvSpPr>
          <p:nvPr>
            <p:ph type="ctrTitle"/>
          </p:nvPr>
        </p:nvSpPr>
        <p:spPr bwMode="gray">
          <a:xfrm>
            <a:off x="6278034" y="2377440"/>
            <a:ext cx="5304367" cy="731520"/>
          </a:xfrm>
        </p:spPr>
        <p:txBody>
          <a:bodyPr anchor="b" anchorCtr="0"/>
          <a:lstStyle>
            <a:lvl1pPr algn="l">
              <a:defRPr b="0">
                <a:solidFill>
                  <a:schemeClr val="bg1"/>
                </a:solidFill>
              </a:defRPr>
            </a:lvl1pPr>
          </a:lstStyle>
          <a:p>
            <a:r>
              <a:rPr lang="en-US" dirty="0"/>
              <a:t>Click to edit Master title style</a:t>
            </a:r>
          </a:p>
        </p:txBody>
      </p:sp>
      <p:sp>
        <p:nvSpPr>
          <p:cNvPr id="7" name="Text Placeholder 8"/>
          <p:cNvSpPr>
            <a:spLocks noGrp="1"/>
          </p:cNvSpPr>
          <p:nvPr>
            <p:ph type="body" sz="quarter" idx="11"/>
          </p:nvPr>
        </p:nvSpPr>
        <p:spPr bwMode="gray">
          <a:xfrm>
            <a:off x="6278033" y="3108960"/>
            <a:ext cx="5304367" cy="1737360"/>
          </a:xfrm>
        </p:spPr>
        <p:txBody>
          <a:bodyPr/>
          <a:lstStyle>
            <a:lvl1pPr>
              <a:spcBef>
                <a:spcPts val="0"/>
              </a:spcBef>
              <a:spcAft>
                <a:spcPts val="325"/>
              </a:spcAft>
              <a:defRPr>
                <a:solidFill>
                  <a:schemeClr val="bg1"/>
                </a:solidFill>
              </a:defRPr>
            </a:lvl1pPr>
            <a:lvl2pPr marL="0" indent="0">
              <a:spcBef>
                <a:spcPts val="0"/>
              </a:spcBef>
              <a:spcAft>
                <a:spcPts val="325"/>
              </a:spcAft>
              <a:buFontTx/>
              <a:buNone/>
              <a:defRPr sz="1300">
                <a:solidFill>
                  <a:schemeClr val="bg1"/>
                </a:solidFill>
              </a:defRPr>
            </a:lvl2pPr>
          </a:lstStyle>
          <a:p>
            <a:pPr lvl="0"/>
            <a:r>
              <a:rPr lang="en-US" dirty="0"/>
              <a:t>Click to edit Master text styles</a:t>
            </a:r>
          </a:p>
          <a:p>
            <a:pPr lvl="1"/>
            <a:r>
              <a:rPr lang="en-US" dirty="0"/>
              <a:t>Second level</a:t>
            </a:r>
          </a:p>
        </p:txBody>
      </p:sp>
      <p:pic>
        <p:nvPicPr>
          <p:cNvPr id="8" name="Picture 7">
            <a:extLst>
              <a:ext uri="{FF2B5EF4-FFF2-40B4-BE49-F238E27FC236}">
                <a16:creationId xmlns:a16="http://schemas.microsoft.com/office/drawing/2014/main" id="{84A3DF76-7062-434E-BD12-B9B87754B1FA}"/>
              </a:ext>
            </a:extLst>
          </p:cNvPr>
          <p:cNvPicPr>
            <a:picLocks noChangeAspect="1"/>
          </p:cNvPicPr>
          <p:nvPr userDrawn="1"/>
        </p:nvPicPr>
        <p:blipFill>
          <a:blip r:embed="rId2"/>
          <a:stretch>
            <a:fillRect/>
          </a:stretch>
        </p:blipFill>
        <p:spPr>
          <a:xfrm>
            <a:off x="-9872" y="0"/>
            <a:ext cx="11939387" cy="6858000"/>
          </a:xfrm>
          <a:prstGeom prst="rect">
            <a:avLst/>
          </a:prstGeom>
        </p:spPr>
      </p:pic>
    </p:spTree>
    <p:extLst>
      <p:ext uri="{BB962C8B-B14F-4D97-AF65-F5344CB8AC3E}">
        <p14:creationId xmlns:p14="http://schemas.microsoft.com/office/powerpoint/2010/main" val="1094588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609601"/>
            <a:ext cx="10972800" cy="625475"/>
          </a:xfrm>
        </p:spPr>
        <p:txBody>
          <a:bodyPr/>
          <a:lstStyle/>
          <a:p>
            <a:r>
              <a:rPr lang="en-US"/>
              <a:t>Click to edit Master title style</a:t>
            </a:r>
          </a:p>
        </p:txBody>
      </p:sp>
      <p:sp>
        <p:nvSpPr>
          <p:cNvPr id="5" name="Text Placeholder 4"/>
          <p:cNvSpPr>
            <a:spLocks noGrp="1"/>
          </p:cNvSpPr>
          <p:nvPr>
            <p:ph type="body" sz="quarter" idx="11"/>
          </p:nvPr>
        </p:nvSpPr>
        <p:spPr bwMode="gray">
          <a:xfrm>
            <a:off x="609600" y="1463675"/>
            <a:ext cx="10972800" cy="4800600"/>
          </a:xfrm>
        </p:spPr>
        <p:txBody>
          <a:bodyPr/>
          <a:lstStyle>
            <a:lvl1pPr>
              <a:spcBef>
                <a:spcPts val="0"/>
              </a:spcBef>
              <a:spcAft>
                <a:spcPts val="650"/>
              </a:spcAft>
              <a:defRPr/>
            </a:lvl1pPr>
            <a:lvl2pPr>
              <a:spcBef>
                <a:spcPts val="0"/>
              </a:spcBef>
              <a:spcAft>
                <a:spcPts val="650"/>
              </a:spcAft>
              <a:defRPr/>
            </a:lvl2pPr>
            <a:lvl3pPr>
              <a:spcBef>
                <a:spcPts val="0"/>
              </a:spcBef>
              <a:spcAft>
                <a:spcPts val="650"/>
              </a:spcAft>
              <a:defRPr/>
            </a:lvl3pPr>
            <a:lvl4pPr>
              <a:spcBef>
                <a:spcPts val="0"/>
              </a:spcBef>
              <a:spcAft>
                <a:spcPts val="650"/>
              </a:spcAft>
              <a:defRPr/>
            </a:lvl4pPr>
            <a:lvl5pPr>
              <a:spcBef>
                <a:spcPts val="0"/>
              </a:spcBef>
              <a:spcAft>
                <a:spcPts val="6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1044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I / Section Divider Slide">
    <p:spTree>
      <p:nvGrpSpPr>
        <p:cNvPr id="1" name=""/>
        <p:cNvGrpSpPr/>
        <p:nvPr/>
      </p:nvGrpSpPr>
      <p:grpSpPr>
        <a:xfrm>
          <a:off x="0" y="0"/>
          <a:ext cx="0" cy="0"/>
          <a:chOff x="0" y="0"/>
          <a:chExt cx="0" cy="0"/>
        </a:xfrm>
      </p:grpSpPr>
      <p:pic>
        <p:nvPicPr>
          <p:cNvPr id="5" name="Picture 13" descr="150130-IG-PPT_pr22.jpg">
            <a:extLst>
              <a:ext uri="{FF2B5EF4-FFF2-40B4-BE49-F238E27FC236}">
                <a16:creationId xmlns:a16="http://schemas.microsoft.com/office/drawing/2014/main" id="{6D103246-9F22-6F40-9981-4F54A8F35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SEI_NWNA_W.png">
            <a:extLst>
              <a:ext uri="{FF2B5EF4-FFF2-40B4-BE49-F238E27FC236}">
                <a16:creationId xmlns:a16="http://schemas.microsoft.com/office/drawing/2014/main" id="{8F208E84-E185-E941-98AE-BC57FF687DE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4199" y="1852616"/>
            <a:ext cx="2057401"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6278034" y="2377440"/>
            <a:ext cx="5304367" cy="731520"/>
          </a:xfrm>
        </p:spPr>
        <p:txBody>
          <a:bodyPr anchor="b" anchorCtr="0"/>
          <a:lstStyle>
            <a:lvl1pPr algn="l">
              <a:defRPr b="0">
                <a:solidFill>
                  <a:schemeClr val="accent1"/>
                </a:solidFill>
              </a:defRPr>
            </a:lvl1pPr>
          </a:lstStyle>
          <a:p>
            <a:r>
              <a:rPr lang="en-US" dirty="0"/>
              <a:t>Click to edit Master title style</a:t>
            </a:r>
          </a:p>
        </p:txBody>
      </p:sp>
      <p:sp>
        <p:nvSpPr>
          <p:cNvPr id="9" name="Text Placeholder 8"/>
          <p:cNvSpPr>
            <a:spLocks noGrp="1"/>
          </p:cNvSpPr>
          <p:nvPr>
            <p:ph type="body" sz="quarter" idx="11"/>
          </p:nvPr>
        </p:nvSpPr>
        <p:spPr bwMode="gray">
          <a:xfrm>
            <a:off x="6278033" y="3108960"/>
            <a:ext cx="5304367" cy="1737360"/>
          </a:xfrm>
        </p:spPr>
        <p:txBody>
          <a:bodyPr/>
          <a:lstStyle>
            <a:lvl1pPr>
              <a:spcBef>
                <a:spcPts val="0"/>
              </a:spcBef>
              <a:spcAft>
                <a:spcPts val="325"/>
              </a:spcAft>
              <a:defRPr/>
            </a:lvl1pPr>
            <a:lvl2pPr marL="0" indent="0">
              <a:spcBef>
                <a:spcPts val="0"/>
              </a:spcBef>
              <a:spcAft>
                <a:spcPts val="325"/>
              </a:spcAft>
              <a:buFontTx/>
              <a:buNone/>
              <a:defRPr sz="13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78489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I / 1-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762001"/>
            <a:ext cx="10972800" cy="473075"/>
          </a:xfrm>
        </p:spPr>
        <p:txBody>
          <a:bodyPr/>
          <a:lstStyle/>
          <a:p>
            <a:r>
              <a:rPr lang="en-US" dirty="0"/>
              <a:t>Click to edit Master title style</a:t>
            </a:r>
          </a:p>
        </p:txBody>
      </p:sp>
      <p:sp>
        <p:nvSpPr>
          <p:cNvPr id="5" name="Text Placeholder 4"/>
          <p:cNvSpPr>
            <a:spLocks noGrp="1"/>
          </p:cNvSpPr>
          <p:nvPr>
            <p:ph type="body" sz="quarter" idx="11"/>
          </p:nvPr>
        </p:nvSpPr>
        <p:spPr bwMode="gray">
          <a:xfrm>
            <a:off x="609600" y="1463675"/>
            <a:ext cx="10972800" cy="4251325"/>
          </a:xfrm>
        </p:spPr>
        <p:txBody>
          <a:bodyPr/>
          <a:lstStyle>
            <a:lvl1pPr>
              <a:spcBef>
                <a:spcPts val="0"/>
              </a:spcBef>
              <a:spcAft>
                <a:spcPts val="650"/>
              </a:spcAft>
              <a:defRPr/>
            </a:lvl1pPr>
            <a:lvl2pPr>
              <a:spcBef>
                <a:spcPts val="0"/>
              </a:spcBef>
              <a:spcAft>
                <a:spcPts val="650"/>
              </a:spcAft>
              <a:defRPr/>
            </a:lvl2pPr>
            <a:lvl3pPr>
              <a:spcBef>
                <a:spcPts val="0"/>
              </a:spcBef>
              <a:spcAft>
                <a:spcPts val="650"/>
              </a:spcAft>
              <a:defRPr/>
            </a:lvl3pPr>
            <a:lvl4pPr>
              <a:spcBef>
                <a:spcPts val="0"/>
              </a:spcBef>
              <a:spcAft>
                <a:spcPts val="650"/>
              </a:spcAft>
              <a:defRPr/>
            </a:lvl4pPr>
            <a:lvl5pPr>
              <a:spcBef>
                <a:spcPts val="0"/>
              </a:spcBef>
              <a:spcAft>
                <a:spcPts val="6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bwMode="gray">
          <a:xfrm>
            <a:off x="609600" y="5715002"/>
            <a:ext cx="10972800" cy="549275"/>
          </a:xfrm>
        </p:spPr>
        <p:txBody>
          <a:bodyPr anchor="b" anchorCtr="0"/>
          <a:lstStyle>
            <a:lvl1pPr>
              <a:spcBef>
                <a:spcPts val="0"/>
              </a:spcBef>
              <a:spcAft>
                <a:spcPts val="325"/>
              </a:spcAft>
              <a:defRPr sz="867" b="0">
                <a:solidFill>
                  <a:schemeClr val="tx1">
                    <a:lumMod val="50000"/>
                    <a:lumOff val="50000"/>
                  </a:schemeClr>
                </a:solidFill>
              </a:defRPr>
            </a:lvl1pPr>
            <a:lvl2pPr marL="122102" indent="-122102">
              <a:spcBef>
                <a:spcPts val="0"/>
              </a:spcBef>
              <a:spcAft>
                <a:spcPts val="162"/>
              </a:spcAft>
              <a:defRPr sz="867">
                <a:solidFill>
                  <a:srgbClr val="5A6464"/>
                </a:solidFill>
              </a:defRPr>
            </a:lvl2pPr>
            <a:lvl3pPr marL="251082" indent="-128981">
              <a:spcBef>
                <a:spcPts val="0"/>
              </a:spcBef>
              <a:spcAft>
                <a:spcPts val="162"/>
              </a:spcAft>
              <a:defRPr sz="867">
                <a:solidFill>
                  <a:srgbClr val="5A6464"/>
                </a:solidFill>
              </a:defRPr>
            </a:lvl3pPr>
            <a:lvl4pPr>
              <a:spcAft>
                <a:spcPts val="0"/>
              </a:spcAft>
              <a:defRPr sz="867"/>
            </a:lvl4pPr>
            <a:lvl5pPr>
              <a:spcAft>
                <a:spcPts val="0"/>
              </a:spcAft>
              <a:defRPr sz="867"/>
            </a:lvl5pPr>
          </a:lstStyle>
          <a:p>
            <a:pPr lvl="0"/>
            <a:r>
              <a:rPr lang="en-US" dirty="0"/>
              <a:t>Click to edit Master text styles</a:t>
            </a:r>
          </a:p>
        </p:txBody>
      </p:sp>
    </p:spTree>
    <p:extLst>
      <p:ext uri="{BB962C8B-B14F-4D97-AF65-F5344CB8AC3E}">
        <p14:creationId xmlns:p14="http://schemas.microsoft.com/office/powerpoint/2010/main" val="939222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1" y="6356353"/>
            <a:ext cx="2743200" cy="365125"/>
          </a:xfrm>
          <a:prstGeom prst="rect">
            <a:avLst/>
          </a:prstGeom>
        </p:spPr>
        <p:txBody>
          <a:bodyPr/>
          <a:lstStyle/>
          <a:p>
            <a:fld id="{ADCC2C2B-DBEA-EA42-A834-C260367D6662}" type="datetimeFigureOut">
              <a:rPr lang="en-US" smtClean="0"/>
              <a:t>3/11/2020</a:t>
            </a:fld>
            <a:endParaRPr lang="en-US"/>
          </a:p>
        </p:txBody>
      </p:sp>
      <p:sp>
        <p:nvSpPr>
          <p:cNvPr id="5" name="Footer Placeholder 4"/>
          <p:cNvSpPr>
            <a:spLocks noGrp="1"/>
          </p:cNvSpPr>
          <p:nvPr>
            <p:ph type="ftr" sz="quarter" idx="11"/>
          </p:nvPr>
        </p:nvSpPr>
        <p:spPr>
          <a:xfrm>
            <a:off x="4038601" y="6356353"/>
            <a:ext cx="4114800" cy="365125"/>
          </a:xfrm>
          <a:prstGeom prst="rect">
            <a:avLst/>
          </a:prstGeom>
        </p:spPr>
        <p:txBody>
          <a:bodyPr/>
          <a:lstStyle/>
          <a:p>
            <a:endParaRPr lang="en-US"/>
          </a:p>
        </p:txBody>
      </p:sp>
    </p:spTree>
    <p:extLst>
      <p:ext uri="{BB962C8B-B14F-4D97-AF65-F5344CB8AC3E}">
        <p14:creationId xmlns:p14="http://schemas.microsoft.com/office/powerpoint/2010/main" val="24762873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AA4A9813-7D0A-4D1B-B60D-227D15C64075}" type="slidenum">
              <a:rPr lang="en-GB" altLang="en-US"/>
              <a:pPr/>
              <a:t>‹#›</a:t>
            </a:fld>
            <a:endParaRPr lang="en-GB" altLang="en-US"/>
          </a:p>
        </p:txBody>
      </p:sp>
    </p:spTree>
    <p:extLst>
      <p:ext uri="{BB962C8B-B14F-4D97-AF65-F5344CB8AC3E}">
        <p14:creationId xmlns:p14="http://schemas.microsoft.com/office/powerpoint/2010/main" val="421432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957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pensiononline@admin.cam.ac.uk"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seic@capita.co.uk"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hartlinkonline.co.uk/se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fca.org.uk/scamsmar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cambensdiscounts.co.uk/" TargetMode="Externa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hyperlink" Target="https://www.accommodation.cam.ac.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latin typeface="Arial" charset="0"/>
              </a:rPr>
              <a:t>Contributory Pension Scheme</a:t>
            </a:r>
            <a:endParaRPr lang="en-GB" dirty="0"/>
          </a:p>
        </p:txBody>
      </p:sp>
      <p:sp>
        <p:nvSpPr>
          <p:cNvPr id="3" name="Content Placeholder 2"/>
          <p:cNvSpPr>
            <a:spLocks noGrp="1"/>
          </p:cNvSpPr>
          <p:nvPr>
            <p:ph idx="1"/>
          </p:nvPr>
        </p:nvSpPr>
        <p:spPr>
          <a:xfrm>
            <a:off x="2478024" y="1708151"/>
            <a:ext cx="5824728" cy="2022601"/>
          </a:xfrm>
        </p:spPr>
        <p:txBody>
          <a:bodyPr/>
          <a:lstStyle/>
          <a:p>
            <a:pPr algn="ctr"/>
            <a:r>
              <a:rPr lang="en-GB" altLang="en-US" sz="3200" dirty="0">
                <a:latin typeface="Arial" charset="0"/>
              </a:rPr>
              <a:t>Members’ </a:t>
            </a:r>
            <a:r>
              <a:rPr lang="en-GB" altLang="en-US" sz="3200" dirty="0" smtClean="0">
                <a:latin typeface="Arial" charset="0"/>
              </a:rPr>
              <a:t>Meeting</a:t>
            </a:r>
          </a:p>
          <a:p>
            <a:endParaRPr lang="en-GB" altLang="en-US" sz="3200" dirty="0">
              <a:latin typeface="Arial" charset="0"/>
            </a:endParaRPr>
          </a:p>
          <a:p>
            <a:pPr algn="ctr"/>
            <a:r>
              <a:rPr lang="en-GB" altLang="en-US" sz="3200" smtClean="0">
                <a:latin typeface="Arial" charset="0"/>
              </a:rPr>
              <a:t>2 </a:t>
            </a:r>
            <a:r>
              <a:rPr lang="en-GB" altLang="en-US" sz="3200" dirty="0">
                <a:latin typeface="Arial" charset="0"/>
              </a:rPr>
              <a:t>March 2020</a:t>
            </a:r>
          </a:p>
          <a:p>
            <a:pPr algn="ctr"/>
            <a:endParaRPr lang="en-GB" dirty="0"/>
          </a:p>
        </p:txBody>
      </p:sp>
    </p:spTree>
    <p:extLst>
      <p:ext uri="{BB962C8B-B14F-4D97-AF65-F5344CB8AC3E}">
        <p14:creationId xmlns:p14="http://schemas.microsoft.com/office/powerpoint/2010/main" val="20314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smtClean="0"/>
              <a:t>Pensions</a:t>
            </a:r>
            <a:r>
              <a:rPr lang="en-GB" dirty="0" smtClean="0"/>
              <a:t> Basics	</a:t>
            </a:r>
            <a:endParaRPr lang="en-GB" dirty="0"/>
          </a:p>
        </p:txBody>
      </p:sp>
      <p:sp>
        <p:nvSpPr>
          <p:cNvPr id="3" name="Content Placeholder 2"/>
          <p:cNvSpPr>
            <a:spLocks noGrp="1"/>
          </p:cNvSpPr>
          <p:nvPr>
            <p:ph idx="1"/>
          </p:nvPr>
        </p:nvSpPr>
        <p:spPr/>
        <p:txBody>
          <a:bodyPr/>
          <a:lstStyle/>
          <a:p>
            <a:r>
              <a:rPr lang="en-GB" dirty="0" smtClean="0"/>
              <a:t>How long to you think the average person will live?</a:t>
            </a:r>
          </a:p>
          <a:p>
            <a:r>
              <a:rPr lang="en-GB" dirty="0" smtClean="0"/>
              <a:t>Average UK Life Expectancy for Women?</a:t>
            </a:r>
          </a:p>
          <a:p>
            <a:r>
              <a:rPr lang="en-GB" dirty="0" smtClean="0">
                <a:solidFill>
                  <a:srgbClr val="FF0000"/>
                </a:solidFill>
              </a:rPr>
              <a:t>83</a:t>
            </a:r>
          </a:p>
          <a:p>
            <a:r>
              <a:rPr lang="en-GB" dirty="0" smtClean="0"/>
              <a:t>Average UK Life Expectancy for Men?</a:t>
            </a:r>
          </a:p>
          <a:p>
            <a:r>
              <a:rPr lang="en-GB" dirty="0" smtClean="0">
                <a:solidFill>
                  <a:srgbClr val="FF0000"/>
                </a:solidFill>
              </a:rPr>
              <a:t>79</a:t>
            </a:r>
          </a:p>
          <a:p>
            <a:endParaRPr lang="en-GB" dirty="0" smtClean="0">
              <a:solidFill>
                <a:srgbClr val="FF0000"/>
              </a:solidFill>
            </a:endParaRPr>
          </a:p>
          <a:p>
            <a:r>
              <a:rPr lang="en-GB" dirty="0" smtClean="0"/>
              <a:t>If you’re 52, 50% of you are expected to live to </a:t>
            </a:r>
            <a:r>
              <a:rPr lang="en-GB" dirty="0" smtClean="0">
                <a:solidFill>
                  <a:srgbClr val="FF0000"/>
                </a:solidFill>
              </a:rPr>
              <a:t>91</a:t>
            </a:r>
          </a:p>
          <a:p>
            <a:r>
              <a:rPr lang="en-GB" dirty="0" smtClean="0"/>
              <a:t>If you’re 32, 50% of you are expected to live to </a:t>
            </a:r>
            <a:r>
              <a:rPr lang="en-GB" dirty="0" smtClean="0">
                <a:solidFill>
                  <a:srgbClr val="FF0000"/>
                </a:solidFill>
              </a:rPr>
              <a:t>97</a:t>
            </a:r>
          </a:p>
          <a:p>
            <a:endParaRPr lang="en-GB" dirty="0" smtClean="0"/>
          </a:p>
          <a:p>
            <a:r>
              <a:rPr lang="en-GB" dirty="0" smtClean="0"/>
              <a:t>Saving for later life is important.</a:t>
            </a:r>
            <a:endParaRPr lang="en-GB" dirty="0"/>
          </a:p>
        </p:txBody>
      </p:sp>
    </p:spTree>
    <p:extLst>
      <p:ext uri="{BB962C8B-B14F-4D97-AF65-F5344CB8AC3E}">
        <p14:creationId xmlns:p14="http://schemas.microsoft.com/office/powerpoint/2010/main" val="1203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So what’s so good about my University pension?</a:t>
            </a:r>
          </a:p>
          <a:p>
            <a:endParaRPr lang="en-GB" dirty="0" smtClean="0"/>
          </a:p>
          <a:p>
            <a:pPr marL="342900" indent="-342900">
              <a:buFont typeface="Arial" panose="020B0604020202020204" pitchFamily="34" charset="0"/>
              <a:buChar char="•"/>
            </a:pPr>
            <a:r>
              <a:rPr lang="en-GB" dirty="0" smtClean="0"/>
              <a:t>It will provide an income for the rest of your life when you stop working</a:t>
            </a:r>
          </a:p>
          <a:p>
            <a:pPr marL="342900" indent="-342900">
              <a:buFont typeface="Arial" panose="020B0604020202020204" pitchFamily="34" charset="0"/>
              <a:buChar char="•"/>
            </a:pPr>
            <a:r>
              <a:rPr lang="en-GB" dirty="0" smtClean="0"/>
              <a:t>Your pension will be based on your earnings and comes with guarantees</a:t>
            </a:r>
          </a:p>
          <a:p>
            <a:pPr marL="342900" indent="-342900">
              <a:buFont typeface="Arial" panose="020B0604020202020204" pitchFamily="34" charset="0"/>
              <a:buChar char="•"/>
            </a:pPr>
            <a:r>
              <a:rPr lang="en-GB" dirty="0" smtClean="0"/>
              <a:t>You receive tax relief on your contributions at your highest marginal rate</a:t>
            </a:r>
          </a:p>
          <a:p>
            <a:pPr marL="342900" indent="-342900">
              <a:buFont typeface="Arial" panose="020B0604020202020204" pitchFamily="34" charset="0"/>
              <a:buChar char="•"/>
            </a:pPr>
            <a:r>
              <a:rPr lang="en-GB" dirty="0" smtClean="0"/>
              <a:t>The University pays much more towards your pension than you</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080585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b="1" dirty="0"/>
              <a:t>So what’s so good about my University pension</a:t>
            </a:r>
            <a:r>
              <a:rPr lang="en-GB" b="1" dirty="0" smtClean="0"/>
              <a:t>?</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You </a:t>
            </a:r>
            <a:r>
              <a:rPr lang="en-GB" dirty="0"/>
              <a:t>could receive an ill-health pension before retirement should you need to stop work due to illness or injury</a:t>
            </a:r>
          </a:p>
          <a:p>
            <a:pPr marL="342900" indent="-342900">
              <a:buFont typeface="Arial" panose="020B0604020202020204" pitchFamily="34" charset="0"/>
              <a:buChar char="•"/>
            </a:pPr>
            <a:r>
              <a:rPr lang="en-GB" dirty="0"/>
              <a:t>It provides death benefits, including a possible lump sum and pension for your spouse / civil partner / partner</a:t>
            </a:r>
          </a:p>
          <a:p>
            <a:pPr marL="342900" indent="-342900">
              <a:buFont typeface="Arial" panose="020B0604020202020204" pitchFamily="34" charset="0"/>
              <a:buChar char="•"/>
            </a:pPr>
            <a:r>
              <a:rPr lang="en-GB" dirty="0"/>
              <a:t>Your pension is protected from the effects of inflation</a:t>
            </a:r>
          </a:p>
          <a:p>
            <a:endParaRPr lang="en-GB" dirty="0"/>
          </a:p>
        </p:txBody>
      </p:sp>
    </p:spTree>
    <p:extLst>
      <p:ext uri="{BB962C8B-B14F-4D97-AF65-F5344CB8AC3E}">
        <p14:creationId xmlns:p14="http://schemas.microsoft.com/office/powerpoint/2010/main" val="2783534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What is the difference between defined benefit and defined contribution pensions?</a:t>
            </a:r>
          </a:p>
          <a:p>
            <a:endParaRPr lang="en-GB" dirty="0"/>
          </a:p>
          <a:p>
            <a:r>
              <a:rPr lang="en-GB" dirty="0" smtClean="0"/>
              <a:t>Defined benefit (DB) pensions are based on your earnings.  A percentage of your earnings goes towards your pension each month.  These monthly pension amounts are added together to give your pension.  This type of pension gives you a guarantee as once your pension is earned, it cannot be taken away and your pension will continue to build up at the same rate while you are working.</a:t>
            </a:r>
          </a:p>
          <a:p>
            <a:endParaRPr lang="en-GB" dirty="0"/>
          </a:p>
          <a:p>
            <a:r>
              <a:rPr lang="en-GB" dirty="0" smtClean="0"/>
              <a:t>Defined contribution (DC) pensions work like a savings account.  You pay in an amount each month, into your own account or pension pot and your pension is based on the value of your pot when you retire.  Your pot will also be invested in funds which means the value of your pot will also depend on how the funds perform.  This means there is no guarantee on the pension you will receive at retirement.  You will learn more about DC pensions from Toby shortly.</a:t>
            </a:r>
            <a:endParaRPr lang="en-GB" dirty="0"/>
          </a:p>
        </p:txBody>
      </p:sp>
    </p:spTree>
    <p:extLst>
      <p:ext uri="{BB962C8B-B14F-4D97-AF65-F5344CB8AC3E}">
        <p14:creationId xmlns:p14="http://schemas.microsoft.com/office/powerpoint/2010/main" val="201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normAutofit fontScale="92500" lnSpcReduction="10000"/>
          </a:bodyPr>
          <a:lstStyle/>
          <a:p>
            <a:r>
              <a:rPr lang="en-GB" b="1" dirty="0" smtClean="0"/>
              <a:t>You decide you would like to pay more into your pension</a:t>
            </a:r>
          </a:p>
          <a:p>
            <a:r>
              <a:rPr lang="en-GB" dirty="0" smtClean="0"/>
              <a:t>No problem.  You can pay more into your pension by paying Additional Voluntary Contributions (AVCs).</a:t>
            </a:r>
          </a:p>
          <a:p>
            <a:endParaRPr lang="en-GB" dirty="0"/>
          </a:p>
          <a:p>
            <a:r>
              <a:rPr lang="en-GB" b="1" dirty="0" smtClean="0"/>
              <a:t>You leave the employment of the University</a:t>
            </a:r>
          </a:p>
          <a:p>
            <a:r>
              <a:rPr lang="en-GB" dirty="0" smtClean="0"/>
              <a:t>If you have worked at the University for more than two years, you will be entitled to what is known as a deferred pension, which simply put means you have a pension that is calculated and ‘frozen’ as at your date of leaving.  The pension will still be payable to you at retirement and you could also consider a transfer to another pension scheme, such as one with your new employer.  If you work for the University for less than 2 years there are different rules depending on which scheme you belong to.  You may need to transfer your benefits elsewhere.</a:t>
            </a:r>
          </a:p>
          <a:p>
            <a:endParaRPr lang="en-GB" dirty="0"/>
          </a:p>
          <a:p>
            <a:r>
              <a:rPr lang="en-GB" b="1" dirty="0" smtClean="0"/>
              <a:t>You go through a difficult patch financially</a:t>
            </a:r>
          </a:p>
          <a:p>
            <a:r>
              <a:rPr lang="en-GB" dirty="0" smtClean="0"/>
              <a:t>Although not recommended, you can opt out of your pension at anytime.  You must remember you will lose pension and your death benefit cover by doing so.  You can opt back in at any time.</a:t>
            </a:r>
            <a:endParaRPr lang="en-GB" dirty="0"/>
          </a:p>
          <a:p>
            <a:endParaRPr lang="en-GB" dirty="0"/>
          </a:p>
        </p:txBody>
      </p:sp>
    </p:spTree>
    <p:extLst>
      <p:ext uri="{BB962C8B-B14F-4D97-AF65-F5344CB8AC3E}">
        <p14:creationId xmlns:p14="http://schemas.microsoft.com/office/powerpoint/2010/main" val="151123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You get divorced</a:t>
            </a:r>
          </a:p>
          <a:p>
            <a:r>
              <a:rPr lang="en-GB" dirty="0" smtClean="0"/>
              <a:t>Don’t be surprised if you need to obtain some information regarding your pension.  We have a special pack that is sent to members for matrimonial purposes.</a:t>
            </a:r>
            <a:endParaRPr lang="en-GB" dirty="0"/>
          </a:p>
          <a:p>
            <a:endParaRPr lang="en-GB" dirty="0" smtClean="0"/>
          </a:p>
          <a:p>
            <a:r>
              <a:rPr lang="en-GB" b="1" dirty="0" smtClean="0"/>
              <a:t>You decide it’s time to put your feet up</a:t>
            </a:r>
          </a:p>
          <a:p>
            <a:r>
              <a:rPr lang="en-GB" dirty="0" smtClean="0"/>
              <a:t>Hurray! It’s time to benefit from your pension.  Let HR know and arrangements will be put in place to bring your pension into payment.</a:t>
            </a:r>
          </a:p>
          <a:p>
            <a:endParaRPr lang="en-GB" dirty="0"/>
          </a:p>
          <a:p>
            <a:r>
              <a:rPr lang="en-GB" dirty="0" smtClean="0"/>
              <a:t>Then after many happy years in retirement, we hear the sad news of your passing.</a:t>
            </a:r>
          </a:p>
          <a:p>
            <a:r>
              <a:rPr lang="en-GB" dirty="0" smtClean="0"/>
              <a:t>Your pension is stopped and we pay any lump sum benefits and a spouse’s pension.</a:t>
            </a:r>
            <a:endParaRPr lang="en-GB" dirty="0"/>
          </a:p>
        </p:txBody>
      </p:sp>
    </p:spTree>
    <p:extLst>
      <p:ext uri="{BB962C8B-B14F-4D97-AF65-F5344CB8AC3E}">
        <p14:creationId xmlns:p14="http://schemas.microsoft.com/office/powerpoint/2010/main" val="131429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normAutofit fontScale="92500" lnSpcReduction="10000"/>
          </a:bodyPr>
          <a:lstStyle/>
          <a:p>
            <a:r>
              <a:rPr lang="en-GB" b="1" dirty="0" smtClean="0"/>
              <a:t>Other matters to consider.</a:t>
            </a:r>
          </a:p>
          <a:p>
            <a:endParaRPr lang="en-GB" b="1" dirty="0" smtClean="0"/>
          </a:p>
          <a:p>
            <a:r>
              <a:rPr lang="en-GB" b="1" dirty="0" smtClean="0"/>
              <a:t>Salary sacrifice</a:t>
            </a:r>
          </a:p>
          <a:p>
            <a:r>
              <a:rPr lang="en-GB" dirty="0" smtClean="0"/>
              <a:t>You give up part of your salary each month, equal to the amount of your pension contributions, and this is paid by the University to your pension.  As a result, your salary is lower and both you and the University pay less in National Insurance Contributions.</a:t>
            </a:r>
          </a:p>
          <a:p>
            <a:endParaRPr lang="en-GB" dirty="0"/>
          </a:p>
          <a:p>
            <a:r>
              <a:rPr lang="en-GB" b="1" dirty="0" smtClean="0"/>
              <a:t>Pension Scams</a:t>
            </a:r>
          </a:p>
          <a:p>
            <a:r>
              <a:rPr lang="en-GB" dirty="0" smtClean="0"/>
              <a:t>You may have seen the advert with the guy on a jet ski.  Pension scams are ever increasing and everyone with a pension needs to be aware inscrutable individuals are out there trying to get their hands on pension funds.  If you receive a cold call, email, text or any enquiry you were not expecting regarding your pension, be very suspicious.  </a:t>
            </a:r>
          </a:p>
          <a:p>
            <a:r>
              <a:rPr lang="en-GB" dirty="0" smtClean="0"/>
              <a:t>Please refer to</a:t>
            </a:r>
            <a:r>
              <a:rPr lang="en-GB" dirty="0"/>
              <a:t>: https://www.pensionsadvisoryservice.org.uk/pension-problems/making-a-complaint/common-concerns/pension-scams</a:t>
            </a:r>
          </a:p>
          <a:p>
            <a:endParaRPr lang="en-GB" dirty="0"/>
          </a:p>
        </p:txBody>
      </p:sp>
    </p:spTree>
    <p:extLst>
      <p:ext uri="{BB962C8B-B14F-4D97-AF65-F5344CB8AC3E}">
        <p14:creationId xmlns:p14="http://schemas.microsoft.com/office/powerpoint/2010/main" val="1771013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How to contact the Pensions office / find out more about my University pension.</a:t>
            </a:r>
          </a:p>
          <a:p>
            <a:endParaRPr lang="en-GB" dirty="0" smtClean="0"/>
          </a:p>
          <a:p>
            <a:r>
              <a:rPr lang="en-GB" dirty="0" smtClean="0"/>
              <a:t>The Pensions office is based at Greenwich House and our email address is </a:t>
            </a:r>
            <a:r>
              <a:rPr lang="en-GB" dirty="0" smtClean="0">
                <a:hlinkClick r:id="rId2"/>
              </a:rPr>
              <a:t>pensionsonline@admin.cam.ac.uk</a:t>
            </a:r>
            <a:r>
              <a:rPr lang="en-GB" dirty="0" smtClean="0"/>
              <a:t>.  Alternatively, you can ring us on (01223) 332214.</a:t>
            </a:r>
          </a:p>
          <a:p>
            <a:endParaRPr lang="en-GB" dirty="0"/>
          </a:p>
          <a:p>
            <a:r>
              <a:rPr lang="en-GB" dirty="0" smtClean="0"/>
              <a:t>If you would like to speak to someone face-to-face regarding your pension, please contact us and make an appointment.  This ensures there is someone available to speak with you and we can do any necessary preparatory work. </a:t>
            </a:r>
          </a:p>
          <a:p>
            <a:endParaRPr lang="en-GB" dirty="0"/>
          </a:p>
          <a:p>
            <a:r>
              <a:rPr lang="en-GB" dirty="0" smtClean="0"/>
              <a:t>We also have extensive information on our website.</a:t>
            </a:r>
            <a:endParaRPr lang="en-GB" dirty="0"/>
          </a:p>
          <a:p>
            <a:r>
              <a:rPr lang="en-GB" dirty="0"/>
              <a:t>https://</a:t>
            </a:r>
            <a:r>
              <a:rPr lang="en-GB" dirty="0" smtClean="0"/>
              <a:t>www.pensions.admin.cam.ac.uk</a:t>
            </a:r>
            <a:endParaRPr lang="en-GB" dirty="0"/>
          </a:p>
        </p:txBody>
      </p:sp>
    </p:spTree>
    <p:extLst>
      <p:ext uri="{BB962C8B-B14F-4D97-AF65-F5344CB8AC3E}">
        <p14:creationId xmlns:p14="http://schemas.microsoft.com/office/powerpoint/2010/main" val="1845233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7304603-AB00-AA4B-94B0-0291ED4192BE}"/>
              </a:ext>
            </a:extLst>
          </p:cNvPr>
          <p:cNvSpPr txBox="1">
            <a:spLocks/>
          </p:cNvSpPr>
          <p:nvPr/>
        </p:nvSpPr>
        <p:spPr>
          <a:xfrm>
            <a:off x="1671079" y="4456431"/>
            <a:ext cx="4554747" cy="20479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05396A"/>
                </a:solidFill>
                <a:latin typeface="Arial" panose="020B0604020202020204" pitchFamily="34" charset="0"/>
                <a:cs typeface="Arial" panose="020B0604020202020204" pitchFamily="34" charset="0"/>
              </a:rPr>
              <a:t>Presentation to  </a:t>
            </a:r>
          </a:p>
          <a:p>
            <a:r>
              <a:rPr lang="en-GB" sz="2000" dirty="0">
                <a:solidFill>
                  <a:schemeClr val="bg1"/>
                </a:solidFill>
                <a:latin typeface="Arial" panose="020B0604020202020204" pitchFamily="34" charset="0"/>
                <a:cs typeface="Arial" panose="020B0604020202020204" pitchFamily="34" charset="0"/>
              </a:rPr>
              <a:t>Members of the Cambridge University Assistants Contributory Pension Scheme (CUACPS)</a:t>
            </a:r>
          </a:p>
          <a:p>
            <a:endParaRPr lang="en-US" sz="2000" dirty="0">
              <a:solidFill>
                <a:schemeClr val="bg1"/>
              </a:solidFill>
              <a:latin typeface="Arial" panose="020B0604020202020204" pitchFamily="34" charset="0"/>
              <a:cs typeface="Arial" panose="020B0604020202020204" pitchFamily="34" charset="0"/>
            </a:endParaRPr>
          </a:p>
          <a:p>
            <a:pPr marL="0" lvl="6"/>
            <a:r>
              <a:rPr lang="en-GB" sz="1400" dirty="0">
                <a:solidFill>
                  <a:schemeClr val="bg1"/>
                </a:solidFill>
                <a:latin typeface="Arial" panose="020B0604020202020204" pitchFamily="34" charset="0"/>
                <a:cs typeface="Arial" panose="020B0604020202020204" pitchFamily="34" charset="0"/>
              </a:rPr>
              <a:t>Toby Cross</a:t>
            </a:r>
          </a:p>
          <a:p>
            <a:pPr marL="0" lvl="6">
              <a:spcAft>
                <a:spcPts val="600"/>
              </a:spcAft>
            </a:pPr>
            <a:r>
              <a:rPr lang="en-GB" sz="1000" b="1" dirty="0">
                <a:solidFill>
                  <a:srgbClr val="05396A"/>
                </a:solidFill>
                <a:latin typeface="Arial" panose="020B0604020202020204" pitchFamily="34" charset="0"/>
                <a:cs typeface="Arial" panose="020B0604020202020204" pitchFamily="34" charset="0"/>
              </a:rPr>
              <a:t>March 2020</a:t>
            </a:r>
            <a:endParaRPr lang="en-US" sz="1000" b="1" dirty="0">
              <a:solidFill>
                <a:srgbClr val="0539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35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Agenda</a:t>
            </a:r>
          </a:p>
        </p:txBody>
      </p:sp>
      <p:sp>
        <p:nvSpPr>
          <p:cNvPr id="3" name="Rectangle 2"/>
          <p:cNvSpPr/>
          <p:nvPr/>
        </p:nvSpPr>
        <p:spPr>
          <a:xfrm>
            <a:off x="1638300" y="1600200"/>
            <a:ext cx="14097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endParaRPr lang="en-US" dirty="0">
              <a:solidFill>
                <a:schemeClr val="tx1"/>
              </a:solidFill>
            </a:endParaRPr>
          </a:p>
        </p:txBody>
      </p:sp>
      <p:sp>
        <p:nvSpPr>
          <p:cNvPr id="8" name="Rectangle 7"/>
          <p:cNvSpPr/>
          <p:nvPr/>
        </p:nvSpPr>
        <p:spPr>
          <a:xfrm>
            <a:off x="1638300" y="3048000"/>
            <a:ext cx="14097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endParaRPr lang="en-US" dirty="0">
              <a:solidFill>
                <a:schemeClr val="tx1"/>
              </a:solidFill>
            </a:endParaRPr>
          </a:p>
        </p:txBody>
      </p:sp>
      <p:sp>
        <p:nvSpPr>
          <p:cNvPr id="9" name="Rectangle 8"/>
          <p:cNvSpPr/>
          <p:nvPr/>
        </p:nvSpPr>
        <p:spPr>
          <a:xfrm>
            <a:off x="1638300" y="4494362"/>
            <a:ext cx="14097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endParaRPr lang="en-US" dirty="0">
              <a:solidFill>
                <a:schemeClr val="tx1"/>
              </a:solidFill>
            </a:endParaRPr>
          </a:p>
        </p:txBody>
      </p:sp>
      <p:sp>
        <p:nvSpPr>
          <p:cNvPr id="10" name="Rectangle 9"/>
          <p:cNvSpPr/>
          <p:nvPr/>
        </p:nvSpPr>
        <p:spPr>
          <a:xfrm>
            <a:off x="3352800" y="1600200"/>
            <a:ext cx="5105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7030A0"/>
                </a:solidFill>
              </a:rPr>
              <a:t>How the pension scheme works</a:t>
            </a:r>
            <a:endParaRPr lang="en-US" b="1" dirty="0">
              <a:solidFill>
                <a:srgbClr val="7030A0"/>
              </a:solidFill>
            </a:endParaRPr>
          </a:p>
        </p:txBody>
      </p:sp>
      <p:sp>
        <p:nvSpPr>
          <p:cNvPr id="11" name="Rectangle 10"/>
          <p:cNvSpPr/>
          <p:nvPr/>
        </p:nvSpPr>
        <p:spPr>
          <a:xfrm>
            <a:off x="3352800" y="3048000"/>
            <a:ext cx="5105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FF0000"/>
                </a:solidFill>
              </a:rPr>
              <a:t>Taking control</a:t>
            </a:r>
            <a:endParaRPr lang="en-US" b="1" dirty="0">
              <a:solidFill>
                <a:srgbClr val="FF0000"/>
              </a:solidFill>
            </a:endParaRPr>
          </a:p>
        </p:txBody>
      </p:sp>
      <p:sp>
        <p:nvSpPr>
          <p:cNvPr id="12" name="Rectangle 11"/>
          <p:cNvSpPr/>
          <p:nvPr/>
        </p:nvSpPr>
        <p:spPr>
          <a:xfrm>
            <a:off x="3352800" y="4494362"/>
            <a:ext cx="5105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B050"/>
                </a:solidFill>
              </a:rPr>
              <a:t>Questions</a:t>
            </a:r>
            <a:endParaRPr lang="en-US" b="1" dirty="0">
              <a:solidFill>
                <a:srgbClr val="00B050"/>
              </a:solidFill>
            </a:endParaRPr>
          </a:p>
        </p:txBody>
      </p:sp>
      <p:pic>
        <p:nvPicPr>
          <p:cNvPr id="13" name="Picture 12"/>
          <p:cNvPicPr>
            <a:picLocks noChangeAspect="1"/>
          </p:cNvPicPr>
          <p:nvPr/>
        </p:nvPicPr>
        <p:blipFill>
          <a:blip r:embed="rId3"/>
          <a:stretch>
            <a:fillRect/>
          </a:stretch>
        </p:blipFill>
        <p:spPr>
          <a:xfrm>
            <a:off x="8895272" y="4495800"/>
            <a:ext cx="1315528" cy="1295400"/>
          </a:xfrm>
          <a:prstGeom prst="rect">
            <a:avLst/>
          </a:prstGeom>
        </p:spPr>
      </p:pic>
      <p:pic>
        <p:nvPicPr>
          <p:cNvPr id="15" name="Picture 14"/>
          <p:cNvPicPr>
            <a:picLocks noChangeAspect="1"/>
          </p:cNvPicPr>
          <p:nvPr/>
        </p:nvPicPr>
        <p:blipFill>
          <a:blip r:embed="rId4"/>
          <a:stretch>
            <a:fillRect/>
          </a:stretch>
        </p:blipFill>
        <p:spPr>
          <a:xfrm>
            <a:off x="8895272" y="1651869"/>
            <a:ext cx="1315529" cy="12253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490" y="2918336"/>
            <a:ext cx="1385091" cy="1577465"/>
          </a:xfrm>
          <a:prstGeom prst="rect">
            <a:avLst/>
          </a:prstGeom>
        </p:spPr>
      </p:pic>
    </p:spTree>
    <p:extLst>
      <p:ext uri="{BB962C8B-B14F-4D97-AF65-F5344CB8AC3E}">
        <p14:creationId xmlns:p14="http://schemas.microsoft.com/office/powerpoint/2010/main" val="4048201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a:t>Agenda</a:t>
            </a:r>
            <a:endParaRPr lang="en-GB" dirty="0"/>
          </a:p>
        </p:txBody>
      </p:sp>
      <p:sp>
        <p:nvSpPr>
          <p:cNvPr id="4" name="Content Placeholder 2"/>
          <p:cNvSpPr>
            <a:spLocks noGrp="1"/>
          </p:cNvSpPr>
          <p:nvPr>
            <p:ph idx="1"/>
          </p:nvPr>
        </p:nvSpPr>
        <p:spPr>
          <a:xfrm>
            <a:off x="2290020" y="1708151"/>
            <a:ext cx="7461504" cy="4067175"/>
          </a:xfrm>
        </p:spPr>
        <p:txBody>
          <a:bodyPr>
            <a:normAutofit fontScale="32500" lnSpcReduction="20000"/>
          </a:bodyPr>
          <a:lstStyle/>
          <a:p>
            <a:pPr marL="0" indent="0" algn="l">
              <a:buNone/>
            </a:pPr>
            <a:endParaRPr lang="en-GB" sz="5500" dirty="0" smtClean="0"/>
          </a:p>
          <a:p>
            <a:pPr marL="0" indent="0" algn="l">
              <a:buNone/>
            </a:pPr>
            <a:r>
              <a:rPr lang="en-GB" sz="5500" dirty="0" smtClean="0"/>
              <a:t>Chairman’s Introductory Remarks			Howard Jacobs</a:t>
            </a:r>
          </a:p>
          <a:p>
            <a:pPr marL="0" indent="0" algn="l">
              <a:buNone/>
            </a:pPr>
            <a:endParaRPr lang="en-GB" sz="5500" dirty="0" smtClean="0"/>
          </a:p>
          <a:p>
            <a:pPr marL="0" indent="0" algn="l">
              <a:buNone/>
            </a:pPr>
            <a:r>
              <a:rPr lang="en-GB" sz="5500" dirty="0" smtClean="0"/>
              <a:t>University Pension Arrangements			Sue Curryer</a:t>
            </a:r>
          </a:p>
          <a:p>
            <a:pPr marL="0" indent="0" algn="l">
              <a:buNone/>
            </a:pPr>
            <a:r>
              <a:rPr lang="en-GB" sz="5500" dirty="0" smtClean="0"/>
              <a:t>	</a:t>
            </a:r>
          </a:p>
          <a:p>
            <a:pPr marL="0" indent="0" algn="l">
              <a:buNone/>
            </a:pPr>
            <a:r>
              <a:rPr lang="en-GB" sz="5500" dirty="0" smtClean="0"/>
              <a:t>Pensions Basics					Sue Curryer</a:t>
            </a:r>
          </a:p>
          <a:p>
            <a:pPr marL="0" indent="0" algn="l">
              <a:buNone/>
            </a:pPr>
            <a:endParaRPr lang="en-GB" sz="5500" dirty="0" smtClean="0"/>
          </a:p>
          <a:p>
            <a:pPr marL="0" indent="0" algn="l">
              <a:buNone/>
            </a:pPr>
            <a:r>
              <a:rPr lang="en-GB" sz="5500" dirty="0" smtClean="0"/>
              <a:t>SEI master trust					Toby Cross</a:t>
            </a:r>
          </a:p>
          <a:p>
            <a:pPr marL="0" indent="0" algn="l">
              <a:buNone/>
            </a:pPr>
            <a:endParaRPr lang="en-GB" sz="5500" dirty="0"/>
          </a:p>
          <a:p>
            <a:pPr marL="0" indent="0" algn="l">
              <a:buNone/>
            </a:pPr>
            <a:r>
              <a:rPr lang="en-GB" sz="5500" dirty="0" smtClean="0"/>
              <a:t>HR update					Sam Murphy</a:t>
            </a:r>
          </a:p>
          <a:p>
            <a:pPr marL="0" indent="0" algn="l">
              <a:buNone/>
            </a:pPr>
            <a:endParaRPr lang="en-GB" sz="5500" dirty="0" smtClean="0"/>
          </a:p>
          <a:p>
            <a:pPr marL="0" indent="0" algn="l">
              <a:buNone/>
            </a:pPr>
            <a:r>
              <a:rPr lang="en-GB" sz="5500" dirty="0" smtClean="0"/>
              <a:t>Q &amp; A						All	</a:t>
            </a:r>
            <a:r>
              <a:rPr lang="en-GB" sz="2000" dirty="0" smtClean="0"/>
              <a:t>			</a:t>
            </a:r>
            <a:endParaRPr lang="en-GB" sz="2000"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885033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p:txBody>
          <a:bodyPr/>
          <a:lstStyle/>
          <a:p>
            <a:r>
              <a:rPr lang="en-US" b="1" dirty="0" smtClean="0"/>
              <a:t>How the DC pension scheme works</a:t>
            </a:r>
            <a:endParaRPr lang="en-US" b="1" dirty="0"/>
          </a:p>
        </p:txBody>
      </p:sp>
    </p:spTree>
    <p:extLst>
      <p:ext uri="{BB962C8B-B14F-4D97-AF65-F5344CB8AC3E}">
        <p14:creationId xmlns:p14="http://schemas.microsoft.com/office/powerpoint/2010/main" val="1059921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6AEB-110C-E443-BB40-58C2C3699CCF}"/>
              </a:ext>
            </a:extLst>
          </p:cNvPr>
          <p:cNvSpPr>
            <a:spLocks noGrp="1"/>
          </p:cNvSpPr>
          <p:nvPr>
            <p:ph type="title"/>
          </p:nvPr>
        </p:nvSpPr>
        <p:spPr/>
        <p:txBody>
          <a:bodyPr/>
          <a:lstStyle/>
          <a:p>
            <a:r>
              <a:rPr lang="en-US" b="1" dirty="0" smtClean="0"/>
              <a:t>Roles and Responsibilities</a:t>
            </a:r>
            <a:endParaRPr lang="en-US" dirty="0"/>
          </a:p>
        </p:txBody>
      </p:sp>
      <p:sp>
        <p:nvSpPr>
          <p:cNvPr id="6" name="AutoShape 18"/>
          <p:cNvSpPr>
            <a:spLocks noChangeArrowheads="1"/>
          </p:cNvSpPr>
          <p:nvPr/>
        </p:nvSpPr>
        <p:spPr bwMode="auto">
          <a:xfrm>
            <a:off x="4430398" y="2103436"/>
            <a:ext cx="1389185" cy="592138"/>
          </a:xfrm>
          <a:prstGeom prst="downArrow">
            <a:avLst>
              <a:gd name="adj1" fmla="val 42657"/>
              <a:gd name="adj2" fmla="val 52968"/>
            </a:avLst>
          </a:prstGeom>
          <a:solidFill>
            <a:srgbClr val="FF0000"/>
          </a:solidFill>
          <a:ln w="9525">
            <a:noFill/>
            <a:miter lim="800000"/>
            <a:headEnd/>
            <a:tailEnd/>
          </a:ln>
          <a:effectLst/>
        </p:spPr>
        <p:txBody>
          <a:bodyPr wrap="none" anchor="ctr"/>
          <a:lstStyle/>
          <a:p>
            <a:pPr algn="ctr">
              <a:defRPr/>
            </a:pPr>
            <a:endParaRPr lang="en-GB" dirty="0">
              <a:solidFill>
                <a:srgbClr val="FFFFFF"/>
              </a:solidFill>
              <a:cs typeface="Arial" charset="0"/>
            </a:endParaRPr>
          </a:p>
          <a:p>
            <a:pPr algn="ctr">
              <a:defRPr/>
            </a:pPr>
            <a:endParaRPr lang="en-GB" dirty="0">
              <a:solidFill>
                <a:srgbClr val="FFFFFF"/>
              </a:solidFill>
              <a:cs typeface="Arial" charset="0"/>
            </a:endParaRPr>
          </a:p>
          <a:p>
            <a:pPr algn="ctr">
              <a:defRPr/>
            </a:pPr>
            <a:endParaRPr lang="en-GB" sz="800" dirty="0">
              <a:solidFill>
                <a:srgbClr val="789696"/>
              </a:solidFill>
              <a:cs typeface="Arial" charset="0"/>
            </a:endParaRPr>
          </a:p>
        </p:txBody>
      </p:sp>
      <p:sp>
        <p:nvSpPr>
          <p:cNvPr id="7" name="Text Box 6"/>
          <p:cNvSpPr txBox="1">
            <a:spLocks noChangeArrowheads="1"/>
          </p:cNvSpPr>
          <p:nvPr/>
        </p:nvSpPr>
        <p:spPr bwMode="auto">
          <a:xfrm>
            <a:off x="3004469" y="4927599"/>
            <a:ext cx="201050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lstStyle>
            <a:lvl1pPr marL="115888" indent="-115888">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buClr>
                <a:srgbClr val="BB6600"/>
              </a:buClr>
            </a:pPr>
            <a:endParaRPr lang="en-US" altLang="en-US" sz="1400">
              <a:solidFill>
                <a:srgbClr val="BB6600"/>
              </a:solidFill>
              <a:cs typeface="Arial" charset="0"/>
            </a:endParaRPr>
          </a:p>
        </p:txBody>
      </p:sp>
      <p:sp>
        <p:nvSpPr>
          <p:cNvPr id="8" name="Text Box 7"/>
          <p:cNvSpPr txBox="1">
            <a:spLocks noChangeArrowheads="1"/>
          </p:cNvSpPr>
          <p:nvPr/>
        </p:nvSpPr>
        <p:spPr bwMode="auto">
          <a:xfrm>
            <a:off x="5267023" y="4924424"/>
            <a:ext cx="201050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lstStyle>
            <a:lvl1pPr marL="115888" indent="-115888">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buFontTx/>
              <a:buChar char="•"/>
            </a:pPr>
            <a:endParaRPr lang="en-US" altLang="en-US" sz="1400">
              <a:solidFill>
                <a:srgbClr val="BB6600"/>
              </a:solidFill>
              <a:cs typeface="Arial" charset="0"/>
            </a:endParaRPr>
          </a:p>
        </p:txBody>
      </p:sp>
      <p:sp>
        <p:nvSpPr>
          <p:cNvPr id="9" name="Text Box 10"/>
          <p:cNvSpPr txBox="1">
            <a:spLocks noChangeArrowheads="1"/>
          </p:cNvSpPr>
          <p:nvPr/>
        </p:nvSpPr>
        <p:spPr bwMode="auto">
          <a:xfrm>
            <a:off x="7588193" y="4927599"/>
            <a:ext cx="1795096"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lstStyle>
            <a:lvl1pPr marL="115888" indent="-115888">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endParaRPr lang="en-US" altLang="en-US" sz="1400">
              <a:solidFill>
                <a:srgbClr val="BB6600"/>
              </a:solidFill>
              <a:cs typeface="Arial" charset="0"/>
            </a:endParaRPr>
          </a:p>
        </p:txBody>
      </p:sp>
      <p:sp>
        <p:nvSpPr>
          <p:cNvPr id="10" name="AutoShape 2"/>
          <p:cNvSpPr>
            <a:spLocks noChangeArrowheads="1"/>
          </p:cNvSpPr>
          <p:nvPr/>
        </p:nvSpPr>
        <p:spPr bwMode="auto">
          <a:xfrm>
            <a:off x="2430039" y="3795713"/>
            <a:ext cx="6976696" cy="1954213"/>
          </a:xfrm>
          <a:prstGeom prst="roundRect">
            <a:avLst>
              <a:gd name="adj" fmla="val 8384"/>
            </a:avLst>
          </a:prstGeom>
          <a:solidFill>
            <a:srgbClr val="000066"/>
          </a:solidFill>
          <a:ln>
            <a:noFill/>
          </a:ln>
          <a:extLst/>
        </p:spPr>
        <p:txBody>
          <a:bodyPr wrap="none"/>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buClr>
                <a:srgbClr val="960000"/>
              </a:buClr>
              <a:buFont typeface="Wingdings" pitchFamily="2" charset="2"/>
              <a:buNone/>
            </a:pPr>
            <a:r>
              <a:rPr lang="en-US" altLang="en-US" sz="1600" dirty="0">
                <a:solidFill>
                  <a:srgbClr val="FFFFFF"/>
                </a:solidFill>
                <a:cs typeface="Arial" charset="0"/>
              </a:rPr>
              <a:t>Trustees who </a:t>
            </a:r>
            <a:r>
              <a:rPr lang="en-US" altLang="en-US" sz="1600" u="sng" dirty="0">
                <a:solidFill>
                  <a:srgbClr val="FFFFFF"/>
                </a:solidFill>
                <a:cs typeface="Arial" charset="0"/>
              </a:rPr>
              <a:t>always</a:t>
            </a:r>
            <a:r>
              <a:rPr lang="en-US" altLang="en-US" sz="1600" dirty="0">
                <a:solidFill>
                  <a:srgbClr val="FFFFFF"/>
                </a:solidFill>
                <a:cs typeface="Arial" charset="0"/>
              </a:rPr>
              <a:t> act in </a:t>
            </a:r>
            <a:r>
              <a:rPr lang="en-US" altLang="en-US" sz="1600" u="sng" dirty="0">
                <a:solidFill>
                  <a:srgbClr val="FFFFFF"/>
                </a:solidFill>
                <a:cs typeface="Arial" charset="0"/>
              </a:rPr>
              <a:t>your</a:t>
            </a:r>
            <a:r>
              <a:rPr lang="en-US" altLang="en-US" sz="1600" dirty="0">
                <a:solidFill>
                  <a:srgbClr val="FFFFFF"/>
                </a:solidFill>
                <a:cs typeface="Arial" charset="0"/>
              </a:rPr>
              <a:t> best interests</a:t>
            </a:r>
          </a:p>
        </p:txBody>
      </p:sp>
      <p:sp>
        <p:nvSpPr>
          <p:cNvPr id="11" name="AutoShape 3"/>
          <p:cNvSpPr>
            <a:spLocks noChangeArrowheads="1"/>
          </p:cNvSpPr>
          <p:nvPr/>
        </p:nvSpPr>
        <p:spPr bwMode="auto">
          <a:xfrm>
            <a:off x="3422286" y="1600201"/>
            <a:ext cx="5029019" cy="504825"/>
          </a:xfrm>
          <a:prstGeom prst="roundRect">
            <a:avLst>
              <a:gd name="adj" fmla="val 8384"/>
            </a:avLst>
          </a:prstGeom>
          <a:solidFill>
            <a:srgbClr val="FF0000"/>
          </a:solidFill>
          <a:ln>
            <a:noFill/>
          </a:ln>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buClr>
                <a:srgbClr val="960000"/>
              </a:buClr>
              <a:buFont typeface="Wingdings" pitchFamily="2" charset="2"/>
              <a:buNone/>
            </a:pPr>
            <a:r>
              <a:rPr lang="en-US" altLang="en-US" sz="1600" b="1" dirty="0">
                <a:solidFill>
                  <a:prstClr val="white"/>
                </a:solidFill>
                <a:cs typeface="Arial" charset="0"/>
              </a:rPr>
              <a:t>University of Cambridge</a:t>
            </a:r>
          </a:p>
        </p:txBody>
      </p:sp>
      <p:sp>
        <p:nvSpPr>
          <p:cNvPr id="12" name="AutoShape 8"/>
          <p:cNvSpPr>
            <a:spLocks noChangeArrowheads="1"/>
          </p:cNvSpPr>
          <p:nvPr/>
        </p:nvSpPr>
        <p:spPr bwMode="auto">
          <a:xfrm>
            <a:off x="2576577" y="4237036"/>
            <a:ext cx="6676292" cy="1328738"/>
          </a:xfrm>
          <a:prstGeom prst="roundRect">
            <a:avLst>
              <a:gd name="adj" fmla="val 16667"/>
            </a:avLst>
          </a:prstGeom>
          <a:solidFill>
            <a:sysClr val="window" lastClr="FFFFFF"/>
          </a:solidFill>
          <a:ln w="57150">
            <a:solidFill>
              <a:sysClr val="window" lastClr="FFFFFF"/>
            </a:solidFill>
            <a:round/>
            <a:headEnd/>
            <a:tailEnd/>
          </a:ln>
        </p:spPr>
        <p:txBody>
          <a:bodyPr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defRPr/>
            </a:pPr>
            <a:endParaRPr lang="en-GB" altLang="en-US" sz="1800" kern="0">
              <a:solidFill>
                <a:srgbClr val="000000"/>
              </a:solidFill>
              <a:cs typeface="Arial" charset="0"/>
            </a:endParaRPr>
          </a:p>
          <a:p>
            <a:pPr fontAlgn="base">
              <a:spcBef>
                <a:spcPct val="0"/>
              </a:spcBef>
              <a:spcAft>
                <a:spcPct val="0"/>
              </a:spcAft>
              <a:defRPr/>
            </a:pPr>
            <a:endParaRPr lang="en-GB" altLang="en-US" sz="1800" kern="0">
              <a:solidFill>
                <a:srgbClr val="000000"/>
              </a:solidFill>
              <a:cs typeface="Arial" charset="0"/>
            </a:endParaRPr>
          </a:p>
          <a:p>
            <a:pPr fontAlgn="base">
              <a:spcBef>
                <a:spcPct val="0"/>
              </a:spcBef>
              <a:spcAft>
                <a:spcPct val="0"/>
              </a:spcAft>
              <a:defRPr/>
            </a:pPr>
            <a:endParaRPr lang="en-GB" altLang="en-US" sz="1800" kern="0">
              <a:solidFill>
                <a:srgbClr val="000000"/>
              </a:solidFill>
              <a:cs typeface="Arial" charset="0"/>
            </a:endParaRPr>
          </a:p>
          <a:p>
            <a:pPr fontAlgn="base">
              <a:spcBef>
                <a:spcPct val="0"/>
              </a:spcBef>
              <a:spcAft>
                <a:spcPct val="0"/>
              </a:spcAft>
              <a:defRPr/>
            </a:pPr>
            <a:endParaRPr lang="en-GB" altLang="en-US" sz="1800" kern="0">
              <a:solidFill>
                <a:srgbClr val="000000"/>
              </a:solidFill>
              <a:cs typeface="Arial" charset="0"/>
            </a:endParaRPr>
          </a:p>
        </p:txBody>
      </p:sp>
      <p:sp>
        <p:nvSpPr>
          <p:cNvPr id="13" name="Oval 9"/>
          <p:cNvSpPr>
            <a:spLocks noChangeArrowheads="1"/>
          </p:cNvSpPr>
          <p:nvPr/>
        </p:nvSpPr>
        <p:spPr bwMode="auto">
          <a:xfrm>
            <a:off x="5053078" y="4448174"/>
            <a:ext cx="1778977" cy="893762"/>
          </a:xfrm>
          <a:prstGeom prst="ellipse">
            <a:avLst/>
          </a:prstGeom>
          <a:noFill/>
          <a:ln w="38100">
            <a:solidFill>
              <a:srgbClr val="00692D"/>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defRPr/>
            </a:pPr>
            <a:r>
              <a:rPr lang="en-US" altLang="en-US" sz="1600" kern="0" dirty="0">
                <a:solidFill>
                  <a:srgbClr val="000000"/>
                </a:solidFill>
                <a:cs typeface="Arial" charset="0"/>
              </a:rPr>
              <a:t>Administration</a:t>
            </a:r>
            <a:endParaRPr lang="en-US" altLang="en-US" sz="1400" kern="0" dirty="0">
              <a:solidFill>
                <a:srgbClr val="000000"/>
              </a:solidFill>
              <a:cs typeface="Arial" charset="0"/>
            </a:endParaRPr>
          </a:p>
        </p:txBody>
      </p:sp>
      <p:sp>
        <p:nvSpPr>
          <p:cNvPr id="14" name="Oval 11"/>
          <p:cNvSpPr>
            <a:spLocks noChangeArrowheads="1"/>
          </p:cNvSpPr>
          <p:nvPr/>
        </p:nvSpPr>
        <p:spPr bwMode="auto">
          <a:xfrm>
            <a:off x="7142717" y="4462463"/>
            <a:ext cx="1777511" cy="893763"/>
          </a:xfrm>
          <a:prstGeom prst="ellipse">
            <a:avLst/>
          </a:prstGeom>
          <a:noFill/>
          <a:ln w="38100">
            <a:solidFill>
              <a:srgbClr val="7030A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pPr>
            <a:r>
              <a:rPr lang="en-US" altLang="en-US" sz="1600" dirty="0">
                <a:solidFill>
                  <a:srgbClr val="000000"/>
                </a:solidFill>
                <a:cs typeface="Arial" charset="0"/>
              </a:rPr>
              <a:t>Communications</a:t>
            </a:r>
          </a:p>
        </p:txBody>
      </p:sp>
      <p:sp>
        <p:nvSpPr>
          <p:cNvPr id="15" name="AutoShape 12"/>
          <p:cNvSpPr>
            <a:spLocks noChangeArrowheads="1"/>
          </p:cNvSpPr>
          <p:nvPr/>
        </p:nvSpPr>
        <p:spPr bwMode="auto">
          <a:xfrm>
            <a:off x="3206261" y="2714624"/>
            <a:ext cx="5472608" cy="474662"/>
          </a:xfrm>
          <a:prstGeom prst="roundRect">
            <a:avLst>
              <a:gd name="adj" fmla="val 8384"/>
            </a:avLst>
          </a:prstGeom>
          <a:solidFill>
            <a:srgbClr val="13BFB1">
              <a:lumMod val="75000"/>
            </a:srgbClr>
          </a:solidFill>
          <a:ln>
            <a:noFill/>
          </a:ln>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buClr>
                <a:srgbClr val="960000"/>
              </a:buClr>
              <a:defRPr/>
            </a:pPr>
            <a:r>
              <a:rPr lang="en-US" altLang="en-US" sz="1600" b="1" kern="0" dirty="0" err="1">
                <a:solidFill>
                  <a:prstClr val="white"/>
                </a:solidFill>
                <a:cs typeface="Arial" charset="0"/>
              </a:rPr>
              <a:t>CUACPS</a:t>
            </a:r>
            <a:r>
              <a:rPr lang="en-US" altLang="en-US" sz="1600" b="1" kern="0" dirty="0">
                <a:solidFill>
                  <a:prstClr val="white"/>
                </a:solidFill>
                <a:cs typeface="Arial" charset="0"/>
              </a:rPr>
              <a:t> Section of the SEI Master Trust</a:t>
            </a:r>
          </a:p>
        </p:txBody>
      </p:sp>
      <p:sp>
        <p:nvSpPr>
          <p:cNvPr id="16" name="Oval 13"/>
          <p:cNvSpPr>
            <a:spLocks noChangeArrowheads="1"/>
          </p:cNvSpPr>
          <p:nvPr/>
        </p:nvSpPr>
        <p:spPr bwMode="auto">
          <a:xfrm>
            <a:off x="2916548" y="4448174"/>
            <a:ext cx="1778977" cy="89376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pPr>
            <a:r>
              <a:rPr lang="en-US" altLang="en-US" sz="1600" dirty="0">
                <a:solidFill>
                  <a:srgbClr val="000000"/>
                </a:solidFill>
                <a:cs typeface="Arial" charset="0"/>
              </a:rPr>
              <a:t>Investment</a:t>
            </a:r>
          </a:p>
        </p:txBody>
      </p:sp>
      <p:sp>
        <p:nvSpPr>
          <p:cNvPr id="17" name="Line 14"/>
          <p:cNvSpPr>
            <a:spLocks noChangeShapeType="1"/>
          </p:cNvSpPr>
          <p:nvPr/>
        </p:nvSpPr>
        <p:spPr bwMode="auto">
          <a:xfrm flipV="1">
            <a:off x="2736303" y="5730876"/>
            <a:ext cx="6531220" cy="14287"/>
          </a:xfrm>
          <a:prstGeom prst="line">
            <a:avLst/>
          </a:prstGeom>
          <a:noFill/>
          <a:ln w="3175">
            <a:solidFill>
              <a:srgbClr val="91140F"/>
            </a:solidFill>
            <a:prstDash val="sysDot"/>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defRPr/>
            </a:pPr>
            <a:endParaRPr lang="en-GB" kern="0">
              <a:solidFill>
                <a:srgbClr val="262626"/>
              </a:solidFill>
              <a:cs typeface="Arial" charset="0"/>
            </a:endParaRPr>
          </a:p>
        </p:txBody>
      </p:sp>
      <p:sp>
        <p:nvSpPr>
          <p:cNvPr id="18" name="Text Box 16"/>
          <p:cNvSpPr txBox="1">
            <a:spLocks noChangeArrowheads="1"/>
          </p:cNvSpPr>
          <p:nvPr/>
        </p:nvSpPr>
        <p:spPr bwMode="auto">
          <a:xfrm>
            <a:off x="5985062" y="3403599"/>
            <a:ext cx="21980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50000"/>
              </a:spcBef>
              <a:spcAft>
                <a:spcPct val="0"/>
              </a:spcAft>
            </a:pPr>
            <a:endParaRPr lang="en-US" altLang="en-US" sz="1800">
              <a:solidFill>
                <a:srgbClr val="FFFFFF"/>
              </a:solidFill>
              <a:cs typeface="Arial" charset="0"/>
            </a:endParaRPr>
          </a:p>
        </p:txBody>
      </p:sp>
      <p:sp>
        <p:nvSpPr>
          <p:cNvPr id="19" name="AutoShape 17"/>
          <p:cNvSpPr>
            <a:spLocks noChangeArrowheads="1"/>
          </p:cNvSpPr>
          <p:nvPr/>
        </p:nvSpPr>
        <p:spPr bwMode="auto">
          <a:xfrm>
            <a:off x="4430398" y="3183891"/>
            <a:ext cx="1389185" cy="592137"/>
          </a:xfrm>
          <a:prstGeom prst="downArrow">
            <a:avLst>
              <a:gd name="adj1" fmla="val 42657"/>
              <a:gd name="adj2" fmla="val 52968"/>
            </a:avLst>
          </a:prstGeom>
          <a:solidFill>
            <a:srgbClr val="13BFB1">
              <a:lumMod val="75000"/>
            </a:srgbClr>
          </a:solidFill>
          <a:ln w="9525">
            <a:noFill/>
            <a:miter lim="800000"/>
            <a:headEnd/>
            <a:tailEnd/>
          </a:ln>
          <a:effectLst/>
        </p:spPr>
        <p:txBody>
          <a:bodyPr wrap="none" anchor="ctr"/>
          <a:lstStyle/>
          <a:p>
            <a:pPr algn="ctr">
              <a:defRPr/>
            </a:pPr>
            <a:endParaRPr lang="en-GB" kern="0" dirty="0">
              <a:solidFill>
                <a:srgbClr val="FFFFFF"/>
              </a:solidFill>
              <a:cs typeface="Arial" charset="0"/>
            </a:endParaRPr>
          </a:p>
          <a:p>
            <a:pPr algn="ctr">
              <a:defRPr/>
            </a:pPr>
            <a:endParaRPr lang="en-GB" kern="0" dirty="0">
              <a:solidFill>
                <a:srgbClr val="FFFFFF"/>
              </a:solidFill>
              <a:cs typeface="Arial" charset="0"/>
            </a:endParaRPr>
          </a:p>
          <a:p>
            <a:pPr algn="ctr">
              <a:defRPr/>
            </a:pPr>
            <a:endParaRPr lang="en-GB" sz="800" kern="0" dirty="0">
              <a:solidFill>
                <a:srgbClr val="789696"/>
              </a:solidFill>
              <a:cs typeface="Arial" charset="0"/>
            </a:endParaRPr>
          </a:p>
        </p:txBody>
      </p:sp>
      <p:sp>
        <p:nvSpPr>
          <p:cNvPr id="20" name="AutoShape 17"/>
          <p:cNvSpPr>
            <a:spLocks noChangeArrowheads="1"/>
          </p:cNvSpPr>
          <p:nvPr/>
        </p:nvSpPr>
        <p:spPr bwMode="auto">
          <a:xfrm rot="10800000">
            <a:off x="6137462" y="3208724"/>
            <a:ext cx="1389185" cy="592137"/>
          </a:xfrm>
          <a:prstGeom prst="downArrow">
            <a:avLst>
              <a:gd name="adj1" fmla="val 42657"/>
              <a:gd name="adj2" fmla="val 52968"/>
            </a:avLst>
          </a:prstGeom>
          <a:solidFill>
            <a:srgbClr val="000066"/>
          </a:solidFill>
          <a:ln w="9525">
            <a:noFill/>
            <a:miter lim="800000"/>
            <a:headEnd/>
            <a:tailEnd/>
          </a:ln>
          <a:effectLst/>
        </p:spPr>
        <p:txBody>
          <a:bodyPr wrap="none" anchor="ctr"/>
          <a:lstStyle/>
          <a:p>
            <a:pPr algn="ctr">
              <a:defRPr/>
            </a:pPr>
            <a:endParaRPr lang="en-GB" dirty="0">
              <a:solidFill>
                <a:srgbClr val="FFFFFF"/>
              </a:solidFill>
              <a:cs typeface="Arial" charset="0"/>
            </a:endParaRPr>
          </a:p>
          <a:p>
            <a:pPr algn="ctr">
              <a:defRPr/>
            </a:pPr>
            <a:endParaRPr lang="en-GB" dirty="0">
              <a:solidFill>
                <a:srgbClr val="FFFFFF"/>
              </a:solidFill>
              <a:cs typeface="Arial" charset="0"/>
            </a:endParaRPr>
          </a:p>
          <a:p>
            <a:pPr algn="ctr">
              <a:defRPr/>
            </a:pPr>
            <a:endParaRPr lang="en-GB" sz="800" dirty="0">
              <a:solidFill>
                <a:srgbClr val="789696"/>
              </a:solidFill>
              <a:cs typeface="Arial" charset="0"/>
            </a:endParaRPr>
          </a:p>
        </p:txBody>
      </p:sp>
      <p:sp>
        <p:nvSpPr>
          <p:cNvPr id="21" name="AutoShape 17"/>
          <p:cNvSpPr>
            <a:spLocks noChangeArrowheads="1"/>
          </p:cNvSpPr>
          <p:nvPr/>
        </p:nvSpPr>
        <p:spPr bwMode="auto">
          <a:xfrm rot="10800000">
            <a:off x="6137557" y="2174378"/>
            <a:ext cx="1389185" cy="592137"/>
          </a:xfrm>
          <a:prstGeom prst="downArrow">
            <a:avLst>
              <a:gd name="adj1" fmla="val 42657"/>
              <a:gd name="adj2" fmla="val 52968"/>
            </a:avLst>
          </a:prstGeom>
          <a:solidFill>
            <a:srgbClr val="13BFB1">
              <a:lumMod val="75000"/>
            </a:srgbClr>
          </a:solidFill>
          <a:ln w="9525">
            <a:noFill/>
            <a:miter lim="800000"/>
            <a:headEnd/>
            <a:tailEnd/>
          </a:ln>
          <a:effectLst/>
        </p:spPr>
        <p:txBody>
          <a:bodyPr wrap="none" anchor="ctr"/>
          <a:lstStyle/>
          <a:p>
            <a:pPr algn="ctr">
              <a:defRPr/>
            </a:pPr>
            <a:endParaRPr lang="en-GB" kern="0" dirty="0">
              <a:solidFill>
                <a:srgbClr val="FFFFFF"/>
              </a:solidFill>
              <a:cs typeface="Arial" charset="0"/>
            </a:endParaRPr>
          </a:p>
          <a:p>
            <a:pPr algn="ctr">
              <a:defRPr/>
            </a:pPr>
            <a:endParaRPr lang="en-GB" kern="0" dirty="0">
              <a:solidFill>
                <a:srgbClr val="FFFFFF"/>
              </a:solidFill>
              <a:cs typeface="Arial" charset="0"/>
            </a:endParaRPr>
          </a:p>
          <a:p>
            <a:pPr algn="ctr">
              <a:defRPr/>
            </a:pPr>
            <a:endParaRPr lang="en-GB" sz="800" kern="0" dirty="0">
              <a:solidFill>
                <a:srgbClr val="789696"/>
              </a:solidFill>
              <a:cs typeface="Arial" charset="0"/>
            </a:endParaRPr>
          </a:p>
        </p:txBody>
      </p:sp>
    </p:spTree>
    <p:extLst>
      <p:ext uri="{BB962C8B-B14F-4D97-AF65-F5344CB8AC3E}">
        <p14:creationId xmlns:p14="http://schemas.microsoft.com/office/powerpoint/2010/main" val="3262672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56C8B9-A399-FB4A-BB7F-2A59378BFFA6}"/>
              </a:ext>
            </a:extLst>
          </p:cNvPr>
          <p:cNvSpPr txBox="1">
            <a:spLocks/>
          </p:cNvSpPr>
          <p:nvPr/>
        </p:nvSpPr>
        <p:spPr>
          <a:xfrm>
            <a:off x="1638300" y="864001"/>
            <a:ext cx="5654396" cy="489957"/>
          </a:xfrm>
          <a:prstGeom prst="rect">
            <a:avLst/>
          </a:prstGeom>
        </p:spPr>
        <p:txBody>
          <a:bodyPr anchor="t"/>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latin typeface="Arial" charset="0"/>
                <a:ea typeface="Arial" charset="0"/>
                <a:cs typeface="Arial" charset="0"/>
              </a:rPr>
              <a:t>Contributions</a:t>
            </a:r>
          </a:p>
          <a:p>
            <a:pPr algn="l"/>
            <a:endParaRPr lang="en-GB" sz="2000" dirty="0">
              <a:latin typeface="Arial" charset="0"/>
              <a:ea typeface="Arial" charset="0"/>
              <a:cs typeface="Arial" charset="0"/>
            </a:endParaRPr>
          </a:p>
        </p:txBody>
      </p:sp>
      <p:pic>
        <p:nvPicPr>
          <p:cNvPr id="10" name="Picture 2" descr="\\UKFILE01\London\Institutional\Institutional Solutions\SEI Master Trust (WIP)\Trustee Docs\Website\Images\Pig My Pen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589" y="1483627"/>
            <a:ext cx="3057826" cy="1852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80207" y="1571760"/>
            <a:ext cx="1583407" cy="549101"/>
          </a:xfrm>
          <a:prstGeom prst="rect">
            <a:avLst/>
          </a:prstGeom>
          <a:noFill/>
        </p:spPr>
        <p:txBody>
          <a:bodyPr wrap="square" lIns="0" tIns="0" rIns="0" bIns="0" rtlCol="0" anchor="ctr">
            <a:noAutofit/>
          </a:bodyPr>
          <a:lstStyle/>
          <a:p>
            <a:pPr fontAlgn="base">
              <a:spcBef>
                <a:spcPct val="0"/>
              </a:spcBef>
              <a:spcAft>
                <a:spcPct val="0"/>
              </a:spcAft>
            </a:pPr>
            <a:r>
              <a:rPr lang="en-GB" sz="1600" b="1" dirty="0">
                <a:solidFill>
                  <a:srgbClr val="262626"/>
                </a:solidFill>
                <a:cs typeface="Arial" charset="0"/>
              </a:rPr>
              <a:t>Your employer </a:t>
            </a:r>
          </a:p>
          <a:p>
            <a:pPr fontAlgn="base">
              <a:spcBef>
                <a:spcPct val="0"/>
              </a:spcBef>
              <a:spcAft>
                <a:spcPct val="0"/>
              </a:spcAft>
            </a:pPr>
            <a:r>
              <a:rPr lang="en-GB" sz="1600" b="1" dirty="0">
                <a:solidFill>
                  <a:srgbClr val="262626"/>
                </a:solidFill>
                <a:cs typeface="Arial" charset="0"/>
              </a:rPr>
              <a:t>Contributes </a:t>
            </a:r>
          </a:p>
          <a:p>
            <a:pPr fontAlgn="base">
              <a:spcBef>
                <a:spcPct val="0"/>
              </a:spcBef>
              <a:spcAft>
                <a:spcPct val="0"/>
              </a:spcAft>
            </a:pPr>
            <a:r>
              <a:rPr lang="en-GB" sz="1600" b="1" dirty="0">
                <a:solidFill>
                  <a:srgbClr val="262626"/>
                </a:solidFill>
                <a:cs typeface="Arial" charset="0"/>
              </a:rPr>
              <a:t>5%…</a:t>
            </a:r>
          </a:p>
        </p:txBody>
      </p:sp>
      <p:sp>
        <p:nvSpPr>
          <p:cNvPr id="13" name="TextBox 12"/>
          <p:cNvSpPr txBox="1"/>
          <p:nvPr/>
        </p:nvSpPr>
        <p:spPr>
          <a:xfrm>
            <a:off x="7027909" y="3184700"/>
            <a:ext cx="2232248" cy="549101"/>
          </a:xfrm>
          <a:prstGeom prst="rect">
            <a:avLst/>
          </a:prstGeom>
          <a:noFill/>
        </p:spPr>
        <p:txBody>
          <a:bodyPr wrap="square" lIns="0" tIns="0" rIns="0" bIns="0" rtlCol="0" anchor="ctr">
            <a:noAutofit/>
          </a:bodyPr>
          <a:lstStyle/>
          <a:p>
            <a:pPr algn="ctr" fontAlgn="base">
              <a:spcBef>
                <a:spcPct val="0"/>
              </a:spcBef>
              <a:spcAft>
                <a:spcPct val="0"/>
              </a:spcAft>
            </a:pPr>
            <a:r>
              <a:rPr lang="en-GB" sz="1600" b="1" dirty="0">
                <a:solidFill>
                  <a:srgbClr val="262626"/>
                </a:solidFill>
                <a:cs typeface="Arial" charset="0"/>
              </a:rPr>
              <a:t>…and can save too</a:t>
            </a: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945" y="1507470"/>
            <a:ext cx="819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915342" y="5877273"/>
            <a:ext cx="8676459" cy="246221"/>
          </a:xfrm>
          <a:prstGeom prst="rect">
            <a:avLst/>
          </a:prstGeom>
        </p:spPr>
        <p:txBody>
          <a:bodyPr wrap="square">
            <a:spAutoFit/>
          </a:bodyPr>
          <a:lstStyle/>
          <a:p>
            <a:pPr algn="ctr" fontAlgn="base">
              <a:spcBef>
                <a:spcPct val="0"/>
              </a:spcBef>
              <a:spcAft>
                <a:spcPct val="0"/>
              </a:spcAft>
            </a:pPr>
            <a:r>
              <a:rPr lang="en-GB" sz="1000" b="1" dirty="0">
                <a:solidFill>
                  <a:prstClr val="white">
                    <a:lumMod val="50000"/>
                  </a:prstClr>
                </a:solidFill>
                <a:cs typeface="Arial" charset="0"/>
              </a:rPr>
              <a:t>You receive tax relief on up to 100% of pensionable pay, subject to the Annual Allowance (£40,000 in 2019/2020)</a:t>
            </a:r>
            <a:endParaRPr lang="en-GB" sz="1000" b="1" dirty="0">
              <a:solidFill>
                <a:srgbClr val="000000"/>
              </a:solidFill>
              <a:cs typeface="Arial" charset="0"/>
            </a:endParaRPr>
          </a:p>
        </p:txBody>
      </p:sp>
      <p:grpSp>
        <p:nvGrpSpPr>
          <p:cNvPr id="17" name="Group 16"/>
          <p:cNvGrpSpPr/>
          <p:nvPr/>
        </p:nvGrpSpPr>
        <p:grpSpPr>
          <a:xfrm>
            <a:off x="1728477" y="3790841"/>
            <a:ext cx="8661212" cy="1948190"/>
            <a:chOff x="480176" y="4442916"/>
            <a:chExt cx="8484312" cy="1650380"/>
          </a:xfrm>
        </p:grpSpPr>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76" y="4442916"/>
              <a:ext cx="5081635" cy="165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descr="C:\Users\dsnowdon\AppData\Local\Microsoft\Windows\Temporary Internet Files\Content.Outlook\7LDYQBNM\choi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444159"/>
              <a:ext cx="3312368" cy="1649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1485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6AEB-110C-E443-BB40-58C2C3699CCF}"/>
              </a:ext>
            </a:extLst>
          </p:cNvPr>
          <p:cNvSpPr>
            <a:spLocks noGrp="1"/>
          </p:cNvSpPr>
          <p:nvPr>
            <p:ph type="title"/>
          </p:nvPr>
        </p:nvSpPr>
        <p:spPr>
          <a:xfrm>
            <a:off x="1638300" y="762001"/>
            <a:ext cx="8915400" cy="473075"/>
          </a:xfrm>
        </p:spPr>
        <p:txBody>
          <a:bodyPr/>
          <a:lstStyle/>
          <a:p>
            <a:r>
              <a:rPr lang="en-US" b="1" dirty="0" smtClean="0"/>
              <a:t>Contribution Example</a:t>
            </a:r>
            <a:endParaRPr lang="en-US" b="1" dirty="0"/>
          </a:p>
        </p:txBody>
      </p:sp>
      <p:sp>
        <p:nvSpPr>
          <p:cNvPr id="34" name="TextBox 33"/>
          <p:cNvSpPr txBox="1"/>
          <p:nvPr/>
        </p:nvSpPr>
        <p:spPr>
          <a:xfrm>
            <a:off x="8588651" y="2028275"/>
            <a:ext cx="1122530" cy="504056"/>
          </a:xfrm>
          <a:prstGeom prst="rect">
            <a:avLst/>
          </a:prstGeom>
          <a:noFill/>
        </p:spPr>
        <p:txBody>
          <a:bodyPr wrap="square" rtlCol="0" anchor="ctr" anchorCtr="0">
            <a:noAutofit/>
          </a:bodyPr>
          <a:lstStyle/>
          <a:p>
            <a:pPr algn="ctr" fontAlgn="base">
              <a:spcBef>
                <a:spcPct val="0"/>
              </a:spcBef>
              <a:spcAft>
                <a:spcPct val="0"/>
              </a:spcAft>
            </a:pPr>
            <a:r>
              <a:rPr lang="en-GB" sz="1400" b="1" dirty="0">
                <a:solidFill>
                  <a:srgbClr val="037EA6"/>
                </a:solidFill>
                <a:cs typeface="Arial" charset="0"/>
              </a:rPr>
              <a:t>Reduction in take home pay</a:t>
            </a:r>
          </a:p>
        </p:txBody>
      </p:sp>
      <p:sp>
        <p:nvSpPr>
          <p:cNvPr id="35" name="TextBox 34"/>
          <p:cNvSpPr txBox="1"/>
          <p:nvPr/>
        </p:nvSpPr>
        <p:spPr>
          <a:xfrm>
            <a:off x="6648644" y="2229040"/>
            <a:ext cx="1630784" cy="432048"/>
          </a:xfrm>
          <a:prstGeom prst="rect">
            <a:avLst/>
          </a:prstGeom>
          <a:noFill/>
        </p:spPr>
        <p:txBody>
          <a:bodyPr wrap="square" rtlCol="0" anchor="ctr" anchorCtr="0">
            <a:noAutofit/>
          </a:bodyPr>
          <a:lstStyle/>
          <a:p>
            <a:pPr algn="ctr" fontAlgn="base">
              <a:spcBef>
                <a:spcPct val="0"/>
              </a:spcBef>
              <a:spcAft>
                <a:spcPct val="0"/>
              </a:spcAft>
            </a:pPr>
            <a:r>
              <a:rPr lang="en-GB" b="1" u="sng" dirty="0">
                <a:solidFill>
                  <a:srgbClr val="262626"/>
                </a:solidFill>
                <a:cs typeface="Arial" charset="0"/>
              </a:rPr>
              <a:t>£200 Total</a:t>
            </a:r>
          </a:p>
        </p:txBody>
      </p:sp>
      <p:sp>
        <p:nvSpPr>
          <p:cNvPr id="36" name="TextBox 35"/>
          <p:cNvSpPr txBox="1"/>
          <p:nvPr/>
        </p:nvSpPr>
        <p:spPr>
          <a:xfrm>
            <a:off x="1673533" y="2922780"/>
            <a:ext cx="4471055" cy="2160240"/>
          </a:xfrm>
          <a:prstGeom prst="rect">
            <a:avLst/>
          </a:prstGeom>
          <a:solidFill>
            <a:srgbClr val="037EA6">
              <a:lumMod val="20000"/>
              <a:lumOff val="80000"/>
            </a:srgbClr>
          </a:solidFill>
          <a:ln>
            <a:solidFill>
              <a:srgbClr val="037EA6"/>
            </a:solidFill>
          </a:ln>
        </p:spPr>
        <p:txBody>
          <a:bodyPr wrap="square" rtlCol="0" anchor="ctr" anchorCtr="0">
            <a:noAutofit/>
          </a:bodyPr>
          <a:lstStyle/>
          <a:p>
            <a:pPr fontAlgn="base">
              <a:spcBef>
                <a:spcPct val="0"/>
              </a:spcBef>
              <a:spcAft>
                <a:spcPct val="0"/>
              </a:spcAft>
              <a:defRPr/>
            </a:pPr>
            <a:endParaRPr lang="en-US" sz="1600" kern="0" dirty="0">
              <a:solidFill>
                <a:srgbClr val="262626"/>
              </a:solidFill>
              <a:cs typeface="Arial" charset="0"/>
            </a:endParaRPr>
          </a:p>
          <a:p>
            <a:pPr fontAlgn="base">
              <a:spcBef>
                <a:spcPct val="0"/>
              </a:spcBef>
              <a:spcAft>
                <a:spcPct val="0"/>
              </a:spcAft>
              <a:defRPr/>
            </a:pPr>
            <a:r>
              <a:rPr lang="en-US" sz="1600" kern="0" dirty="0">
                <a:solidFill>
                  <a:srgbClr val="262626"/>
                </a:solidFill>
                <a:cs typeface="Arial" charset="0"/>
              </a:rPr>
              <a:t>Pensionable Salary of </a:t>
            </a:r>
            <a:r>
              <a:rPr lang="en-US" sz="1600" b="1" kern="0" dirty="0">
                <a:solidFill>
                  <a:srgbClr val="037EA6"/>
                </a:solidFill>
                <a:cs typeface="Arial" charset="0"/>
              </a:rPr>
              <a:t>£24,000 pa / £1,200 pm</a:t>
            </a:r>
          </a:p>
          <a:p>
            <a:pPr fontAlgn="base">
              <a:spcBef>
                <a:spcPct val="0"/>
              </a:spcBef>
              <a:spcAft>
                <a:spcPct val="0"/>
              </a:spcAft>
              <a:defRPr/>
            </a:pPr>
            <a:endParaRPr lang="en-US" sz="1600" kern="0" dirty="0">
              <a:solidFill>
                <a:srgbClr val="262626"/>
              </a:solidFill>
              <a:cs typeface="Arial" charset="0"/>
            </a:endParaRPr>
          </a:p>
          <a:p>
            <a:pPr fontAlgn="base">
              <a:spcBef>
                <a:spcPct val="0"/>
              </a:spcBef>
              <a:spcAft>
                <a:spcPct val="0"/>
              </a:spcAft>
              <a:defRPr/>
            </a:pPr>
            <a:r>
              <a:rPr lang="en-US" sz="1600" kern="0" dirty="0">
                <a:solidFill>
                  <a:srgbClr val="262626"/>
                </a:solidFill>
                <a:cs typeface="Arial" charset="0"/>
              </a:rPr>
              <a:t>The University pays </a:t>
            </a:r>
            <a:r>
              <a:rPr lang="en-US" sz="1600" b="1" kern="0" dirty="0">
                <a:solidFill>
                  <a:srgbClr val="037EA6"/>
                </a:solidFill>
                <a:cs typeface="Arial" charset="0"/>
              </a:rPr>
              <a:t>5%</a:t>
            </a:r>
            <a:r>
              <a:rPr lang="en-US" sz="1600" kern="0" dirty="0">
                <a:solidFill>
                  <a:srgbClr val="037EA6"/>
                </a:solidFill>
                <a:cs typeface="Arial" charset="0"/>
              </a:rPr>
              <a:t> </a:t>
            </a:r>
            <a:r>
              <a:rPr lang="en-US" sz="1600" kern="0" dirty="0">
                <a:solidFill>
                  <a:srgbClr val="262626"/>
                </a:solidFill>
                <a:cs typeface="Arial" charset="0"/>
              </a:rPr>
              <a:t>and employee saves  </a:t>
            </a:r>
            <a:r>
              <a:rPr lang="en-US" sz="1600" b="1" kern="0" dirty="0">
                <a:solidFill>
                  <a:srgbClr val="037EA6"/>
                </a:solidFill>
                <a:cs typeface="Arial" charset="0"/>
              </a:rPr>
              <a:t>5%</a:t>
            </a:r>
            <a:r>
              <a:rPr lang="en-US" sz="1600" kern="0" dirty="0">
                <a:solidFill>
                  <a:srgbClr val="037EA6"/>
                </a:solidFill>
                <a:cs typeface="Arial" charset="0"/>
              </a:rPr>
              <a:t> </a:t>
            </a:r>
            <a:r>
              <a:rPr lang="en-US" sz="1600" kern="0" dirty="0">
                <a:solidFill>
                  <a:srgbClr val="262626"/>
                </a:solidFill>
                <a:cs typeface="Arial" charset="0"/>
              </a:rPr>
              <a:t>of Pensionable Salary into their account</a:t>
            </a:r>
          </a:p>
          <a:p>
            <a:pPr fontAlgn="base">
              <a:spcBef>
                <a:spcPct val="0"/>
              </a:spcBef>
              <a:spcAft>
                <a:spcPct val="0"/>
              </a:spcAft>
              <a:defRPr/>
            </a:pPr>
            <a:endParaRPr lang="en-US" sz="1600" kern="0" dirty="0">
              <a:solidFill>
                <a:srgbClr val="262626"/>
              </a:solidFill>
              <a:cs typeface="Arial" charset="0"/>
            </a:endParaRPr>
          </a:p>
          <a:p>
            <a:pPr fontAlgn="base">
              <a:spcBef>
                <a:spcPct val="0"/>
              </a:spcBef>
              <a:spcAft>
                <a:spcPct val="0"/>
              </a:spcAft>
              <a:defRPr/>
            </a:pPr>
            <a:r>
              <a:rPr lang="en-US" sz="1600" kern="0" dirty="0">
                <a:solidFill>
                  <a:srgbClr val="262626"/>
                </a:solidFill>
                <a:cs typeface="Arial" charset="0"/>
              </a:rPr>
              <a:t>Total of </a:t>
            </a:r>
            <a:r>
              <a:rPr lang="en-US" sz="1600" b="1" u="sng" kern="0" dirty="0">
                <a:solidFill>
                  <a:srgbClr val="037EA6"/>
                </a:solidFill>
                <a:cs typeface="Arial" charset="0"/>
              </a:rPr>
              <a:t>10%</a:t>
            </a:r>
            <a:r>
              <a:rPr lang="en-US" sz="1600" kern="0" dirty="0">
                <a:solidFill>
                  <a:srgbClr val="262626"/>
                </a:solidFill>
                <a:cs typeface="Arial" charset="0"/>
              </a:rPr>
              <a:t> Pensionable Salary </a:t>
            </a:r>
            <a:r>
              <a:rPr lang="en-US" sz="1600" b="1" kern="0" dirty="0">
                <a:solidFill>
                  <a:srgbClr val="037EA6"/>
                </a:solidFill>
                <a:cs typeface="Arial" charset="0"/>
              </a:rPr>
              <a:t>= </a:t>
            </a:r>
            <a:r>
              <a:rPr lang="en-US" sz="1600" b="1" u="sng" kern="0" dirty="0">
                <a:solidFill>
                  <a:srgbClr val="037EA6"/>
                </a:solidFill>
                <a:cs typeface="Arial" charset="0"/>
              </a:rPr>
              <a:t>£200</a:t>
            </a:r>
            <a:r>
              <a:rPr lang="en-US" sz="1600" b="1" kern="0" dirty="0">
                <a:solidFill>
                  <a:srgbClr val="037EA6"/>
                </a:solidFill>
                <a:cs typeface="Arial" charset="0"/>
              </a:rPr>
              <a:t> pm</a:t>
            </a:r>
          </a:p>
          <a:p>
            <a:pPr fontAlgn="base">
              <a:spcBef>
                <a:spcPct val="0"/>
              </a:spcBef>
              <a:spcAft>
                <a:spcPct val="0"/>
              </a:spcAft>
              <a:defRPr/>
            </a:pPr>
            <a:endParaRPr lang="en-GB" sz="1600" u="sng" kern="0" dirty="0">
              <a:solidFill>
                <a:srgbClr val="262626"/>
              </a:solidFill>
              <a:cs typeface="Arial" charset="0"/>
            </a:endParaRPr>
          </a:p>
        </p:txBody>
      </p:sp>
      <p:sp>
        <p:nvSpPr>
          <p:cNvPr id="37" name="Rectangle 36"/>
          <p:cNvSpPr/>
          <p:nvPr/>
        </p:nvSpPr>
        <p:spPr>
          <a:xfrm>
            <a:off x="8393832" y="2672476"/>
            <a:ext cx="1512168" cy="1152128"/>
          </a:xfrm>
          <a:prstGeom prst="rect">
            <a:avLst/>
          </a:prstGeom>
          <a:solidFill>
            <a:srgbClr val="00B0F0"/>
          </a:solidFill>
          <a:ln w="25400" cap="flat" cmpd="sng" algn="ctr">
            <a:solidFill>
              <a:srgbClr val="173B6B"/>
            </a:solid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-£80</a:t>
            </a:r>
          </a:p>
        </p:txBody>
      </p:sp>
      <p:sp>
        <p:nvSpPr>
          <p:cNvPr id="38" name="TextBox 37"/>
          <p:cNvSpPr txBox="1"/>
          <p:nvPr/>
        </p:nvSpPr>
        <p:spPr>
          <a:xfrm>
            <a:off x="1608084" y="1676400"/>
            <a:ext cx="4320480" cy="1174372"/>
          </a:xfrm>
          <a:prstGeom prst="rect">
            <a:avLst/>
          </a:prstGeom>
          <a:noFill/>
        </p:spPr>
        <p:txBody>
          <a:bodyPr wrap="square" rtlCol="0" anchor="t" anchorCtr="0">
            <a:noAutofit/>
          </a:bodyPr>
          <a:lstStyle/>
          <a:p>
            <a:pPr fontAlgn="base">
              <a:spcBef>
                <a:spcPct val="0"/>
              </a:spcBef>
              <a:spcAft>
                <a:spcPct val="0"/>
              </a:spcAft>
            </a:pPr>
            <a:r>
              <a:rPr lang="en-GB" sz="1600" dirty="0">
                <a:solidFill>
                  <a:srgbClr val="262626"/>
                </a:solidFill>
                <a:cs typeface="Arial" charset="0"/>
              </a:rPr>
              <a:t>You and your employer make contributions </a:t>
            </a:r>
            <a:r>
              <a:rPr lang="en-US" sz="1600" dirty="0">
                <a:solidFill>
                  <a:srgbClr val="262626"/>
                </a:solidFill>
                <a:cs typeface="Arial" charset="0"/>
              </a:rPr>
              <a:t>as a % of pensionable salary</a:t>
            </a:r>
          </a:p>
          <a:p>
            <a:pPr fontAlgn="base">
              <a:spcBef>
                <a:spcPct val="0"/>
              </a:spcBef>
              <a:spcAft>
                <a:spcPct val="0"/>
              </a:spcAft>
            </a:pPr>
            <a:endParaRPr lang="en-GB" sz="1600" dirty="0">
              <a:solidFill>
                <a:srgbClr val="262626"/>
              </a:solidFill>
              <a:cs typeface="Arial" charset="0"/>
            </a:endParaRPr>
          </a:p>
          <a:p>
            <a:pPr fontAlgn="base">
              <a:spcBef>
                <a:spcPct val="0"/>
              </a:spcBef>
              <a:spcAft>
                <a:spcPct val="0"/>
              </a:spcAft>
            </a:pPr>
            <a:r>
              <a:rPr lang="en-GB" sz="1600" dirty="0">
                <a:solidFill>
                  <a:srgbClr val="262626"/>
                </a:solidFill>
                <a:cs typeface="Arial" charset="0"/>
              </a:rPr>
              <a:t>You get tax relief on your contributions</a:t>
            </a:r>
          </a:p>
          <a:p>
            <a:pPr fontAlgn="base">
              <a:spcBef>
                <a:spcPct val="0"/>
              </a:spcBef>
              <a:spcAft>
                <a:spcPct val="0"/>
              </a:spcAft>
            </a:pPr>
            <a:endParaRPr lang="en-US" sz="1600" dirty="0">
              <a:solidFill>
                <a:srgbClr val="262626"/>
              </a:solidFill>
              <a:cs typeface="Arial" charset="0"/>
            </a:endParaRPr>
          </a:p>
          <a:p>
            <a:pPr fontAlgn="base">
              <a:spcBef>
                <a:spcPct val="0"/>
              </a:spcBef>
              <a:spcAft>
                <a:spcPct val="0"/>
              </a:spcAft>
            </a:pPr>
            <a:endParaRPr lang="en-GB" sz="1600" dirty="0">
              <a:solidFill>
                <a:srgbClr val="262626"/>
              </a:solidFill>
              <a:cs typeface="Arial" charset="0"/>
            </a:endParaRPr>
          </a:p>
        </p:txBody>
      </p:sp>
      <p:sp>
        <p:nvSpPr>
          <p:cNvPr id="40" name="Rectangle 39"/>
          <p:cNvSpPr/>
          <p:nvPr/>
        </p:nvSpPr>
        <p:spPr>
          <a:xfrm>
            <a:off x="8393832" y="3454002"/>
            <a:ext cx="1512168" cy="366125"/>
          </a:xfrm>
          <a:prstGeom prst="rect">
            <a:avLst/>
          </a:prstGeom>
          <a:solidFill>
            <a:srgbClr val="173B6B">
              <a:lumMod val="60000"/>
              <a:lumOff val="40000"/>
            </a:srgbClr>
          </a:solidFill>
          <a:ln w="25400" cap="flat" cmpd="sng" algn="ctr">
            <a:solidFill>
              <a:srgbClr val="037EA6">
                <a:shade val="50000"/>
              </a:srgbClr>
            </a:solidFill>
            <a:prstDash val="solid"/>
          </a:ln>
          <a:effectLst/>
        </p:spPr>
        <p:txBody>
          <a:bodyPr rtlCol="0" anchor="ctr"/>
          <a:lstStyle/>
          <a:p>
            <a:pPr algn="ctr" fontAlgn="base">
              <a:spcBef>
                <a:spcPct val="0"/>
              </a:spcBef>
              <a:spcAft>
                <a:spcPct val="0"/>
              </a:spcAft>
              <a:defRPr/>
            </a:pPr>
            <a:r>
              <a:rPr lang="en-GB" sz="1600" kern="0" dirty="0">
                <a:solidFill>
                  <a:prstClr val="white"/>
                </a:solidFill>
                <a:latin typeface="Arial"/>
              </a:rPr>
              <a:t>£20 Tax relief</a:t>
            </a:r>
          </a:p>
        </p:txBody>
      </p:sp>
      <p:sp>
        <p:nvSpPr>
          <p:cNvPr id="42" name="Rectangle 41"/>
          <p:cNvSpPr/>
          <p:nvPr/>
        </p:nvSpPr>
        <p:spPr>
          <a:xfrm>
            <a:off x="6715144" y="2667998"/>
            <a:ext cx="1512168" cy="1152128"/>
          </a:xfrm>
          <a:prstGeom prst="rect">
            <a:avLst/>
          </a:prstGeom>
          <a:solidFill>
            <a:srgbClr val="00B0F0"/>
          </a:solidFill>
          <a:ln w="25400" cap="flat" cmpd="sng" algn="ctr">
            <a:solidFill>
              <a:srgbClr val="173B6B"/>
            </a:solid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£100</a:t>
            </a:r>
          </a:p>
          <a:p>
            <a:pPr algn="ctr" fontAlgn="base">
              <a:spcBef>
                <a:spcPct val="0"/>
              </a:spcBef>
              <a:spcAft>
                <a:spcPct val="0"/>
              </a:spcAft>
              <a:defRPr/>
            </a:pPr>
            <a:r>
              <a:rPr lang="en-GB" kern="0" dirty="0">
                <a:solidFill>
                  <a:prstClr val="white"/>
                </a:solidFill>
                <a:latin typeface="Arial"/>
              </a:rPr>
              <a:t>from </a:t>
            </a:r>
          </a:p>
          <a:p>
            <a:pPr algn="ctr" fontAlgn="base">
              <a:spcBef>
                <a:spcPct val="0"/>
              </a:spcBef>
              <a:spcAft>
                <a:spcPct val="0"/>
              </a:spcAft>
              <a:defRPr/>
            </a:pPr>
            <a:r>
              <a:rPr lang="en-GB" kern="0" dirty="0">
                <a:solidFill>
                  <a:prstClr val="white"/>
                </a:solidFill>
                <a:latin typeface="Arial"/>
              </a:rPr>
              <a:t>you </a:t>
            </a:r>
          </a:p>
        </p:txBody>
      </p:sp>
      <p:sp>
        <p:nvSpPr>
          <p:cNvPr id="44" name="Rectangle 43"/>
          <p:cNvSpPr/>
          <p:nvPr/>
        </p:nvSpPr>
        <p:spPr>
          <a:xfrm>
            <a:off x="6715144" y="3858884"/>
            <a:ext cx="1512168" cy="1152128"/>
          </a:xfrm>
          <a:prstGeom prst="rect">
            <a:avLst/>
          </a:prstGeom>
          <a:solidFill>
            <a:srgbClr val="13BFB1">
              <a:lumMod val="75000"/>
            </a:srgbClr>
          </a:solidFill>
          <a:ln w="25400" cap="flat" cmpd="sng" algn="ctr">
            <a:solidFill>
              <a:srgbClr val="173B6B"/>
            </a:solid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£100 </a:t>
            </a:r>
          </a:p>
          <a:p>
            <a:pPr algn="ctr" fontAlgn="base">
              <a:spcBef>
                <a:spcPct val="0"/>
              </a:spcBef>
              <a:spcAft>
                <a:spcPct val="0"/>
              </a:spcAft>
              <a:defRPr/>
            </a:pPr>
            <a:r>
              <a:rPr lang="en-GB" kern="0" dirty="0">
                <a:solidFill>
                  <a:prstClr val="white"/>
                </a:solidFill>
                <a:latin typeface="Arial"/>
              </a:rPr>
              <a:t>from </a:t>
            </a:r>
            <a:r>
              <a:rPr lang="en-GB" kern="0" dirty="0" err="1">
                <a:solidFill>
                  <a:prstClr val="white"/>
                </a:solidFill>
                <a:latin typeface="Arial"/>
              </a:rPr>
              <a:t>UofC</a:t>
            </a:r>
            <a:endParaRPr lang="en-GB" kern="0" dirty="0">
              <a:solidFill>
                <a:prstClr val="white"/>
              </a:solidFill>
              <a:latin typeface="Arial"/>
            </a:endParaRPr>
          </a:p>
        </p:txBody>
      </p:sp>
    </p:spTree>
    <p:extLst>
      <p:ext uri="{BB962C8B-B14F-4D97-AF65-F5344CB8AC3E}">
        <p14:creationId xmlns:p14="http://schemas.microsoft.com/office/powerpoint/2010/main" val="31499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animBg="1"/>
      <p:bldP spid="40" grpId="0" animBg="1"/>
      <p:bldP spid="42"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Your Investment Options</a:t>
            </a:r>
            <a:endParaRPr lang="en-US" b="1" dirty="0"/>
          </a:p>
        </p:txBody>
      </p:sp>
      <p:sp>
        <p:nvSpPr>
          <p:cNvPr id="5" name="Line 19"/>
          <p:cNvSpPr>
            <a:spLocks noChangeShapeType="1"/>
          </p:cNvSpPr>
          <p:nvPr/>
        </p:nvSpPr>
        <p:spPr bwMode="auto">
          <a:xfrm>
            <a:off x="1562802" y="4293096"/>
            <a:ext cx="8562975" cy="0"/>
          </a:xfrm>
          <a:prstGeom prst="line">
            <a:avLst/>
          </a:prstGeom>
          <a:noFill/>
          <a:ln w="3175">
            <a:solidFill>
              <a:srgbClr val="FFFFFF"/>
            </a:solidFill>
            <a:round/>
            <a:headEnd/>
            <a:tailEnd/>
          </a:ln>
        </p:spPr>
        <p:txBody>
          <a:bodyPr>
            <a:spAutoFit/>
          </a:bodyPr>
          <a:lstStyle/>
          <a:p>
            <a:pPr>
              <a:defRPr/>
            </a:pPr>
            <a:endParaRPr lang="en-GB" kern="0" dirty="0">
              <a:solidFill>
                <a:srgbClr val="000000"/>
              </a:solidFill>
              <a:cs typeface="Arial" pitchFamily="34" charset="0"/>
            </a:endParaRPr>
          </a:p>
        </p:txBody>
      </p:sp>
      <p:sp>
        <p:nvSpPr>
          <p:cNvPr id="6" name="Rectangle 5"/>
          <p:cNvSpPr/>
          <p:nvPr/>
        </p:nvSpPr>
        <p:spPr>
          <a:xfrm>
            <a:off x="2402632" y="3965607"/>
            <a:ext cx="4032448" cy="691480"/>
          </a:xfrm>
          <a:prstGeom prst="rect">
            <a:avLst/>
          </a:prstGeom>
          <a:solidFill>
            <a:srgbClr val="FF0000"/>
          </a:solidFill>
          <a:ln w="25400" cap="flat" cmpd="sng" algn="ctr">
            <a:no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Self Select Funds</a:t>
            </a:r>
            <a:endParaRPr lang="en-US" kern="0" dirty="0">
              <a:solidFill>
                <a:prstClr val="white"/>
              </a:solidFill>
              <a:latin typeface="Arial"/>
            </a:endParaRPr>
          </a:p>
        </p:txBody>
      </p:sp>
      <p:sp>
        <p:nvSpPr>
          <p:cNvPr id="7" name="Rectangle 6"/>
          <p:cNvSpPr/>
          <p:nvPr/>
        </p:nvSpPr>
        <p:spPr>
          <a:xfrm>
            <a:off x="2392172" y="2286164"/>
            <a:ext cx="4032448" cy="691480"/>
          </a:xfrm>
          <a:prstGeom prst="rect">
            <a:avLst/>
          </a:prstGeom>
          <a:solidFill>
            <a:srgbClr val="00B050"/>
          </a:solidFill>
          <a:ln w="25400" cap="flat" cmpd="sng" algn="ctr">
            <a:no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Default Investment Option</a:t>
            </a:r>
            <a:endParaRPr lang="en-US" kern="0" dirty="0">
              <a:solidFill>
                <a:prstClr val="white"/>
              </a:solidFill>
              <a:latin typeface="Arial"/>
            </a:endParaRPr>
          </a:p>
        </p:txBody>
      </p:sp>
      <p:sp>
        <p:nvSpPr>
          <p:cNvPr id="8" name="Rectangle 7"/>
          <p:cNvSpPr/>
          <p:nvPr/>
        </p:nvSpPr>
        <p:spPr>
          <a:xfrm>
            <a:off x="2402632" y="3130111"/>
            <a:ext cx="4032448" cy="691480"/>
          </a:xfrm>
          <a:prstGeom prst="rect">
            <a:avLst/>
          </a:prstGeom>
          <a:solidFill>
            <a:srgbClr val="FF9900"/>
          </a:solidFill>
          <a:ln w="25400" cap="flat" cmpd="sng" algn="ctr">
            <a:noFill/>
            <a:prstDash val="solid"/>
          </a:ln>
          <a:effectLst/>
        </p:spPr>
        <p:txBody>
          <a:bodyPr rtlCol="0" anchor="ctr"/>
          <a:lstStyle/>
          <a:p>
            <a:pPr algn="ctr" fontAlgn="base">
              <a:spcBef>
                <a:spcPct val="0"/>
              </a:spcBef>
              <a:spcAft>
                <a:spcPct val="0"/>
              </a:spcAft>
              <a:defRPr/>
            </a:pPr>
            <a:r>
              <a:rPr lang="en-GB" kern="0" dirty="0">
                <a:solidFill>
                  <a:prstClr val="white"/>
                </a:solidFill>
                <a:latin typeface="Arial"/>
              </a:rPr>
              <a:t>Alternative Investment Option</a:t>
            </a:r>
            <a:endParaRPr lang="en-US" kern="0" dirty="0">
              <a:solidFill>
                <a:prstClr val="white"/>
              </a:solidFill>
              <a:latin typeface="Arial"/>
            </a:endParaRPr>
          </a:p>
        </p:txBody>
      </p:sp>
      <p:sp>
        <p:nvSpPr>
          <p:cNvPr id="9" name="Rectangle 8"/>
          <p:cNvSpPr/>
          <p:nvPr/>
        </p:nvSpPr>
        <p:spPr>
          <a:xfrm>
            <a:off x="6589556" y="3965607"/>
            <a:ext cx="2077772" cy="691480"/>
          </a:xfrm>
          <a:prstGeom prst="rect">
            <a:avLst/>
          </a:prstGeom>
          <a:noFill/>
          <a:ln w="25400" cap="flat" cmpd="sng" algn="ctr">
            <a:noFill/>
            <a:prstDash val="solid"/>
          </a:ln>
          <a:effectLst/>
        </p:spPr>
        <p:txBody>
          <a:bodyPr rtlCol="0" anchor="ctr"/>
          <a:lstStyle/>
          <a:p>
            <a:pPr algn="ctr" fontAlgn="base">
              <a:spcBef>
                <a:spcPct val="0"/>
              </a:spcBef>
              <a:spcAft>
                <a:spcPct val="0"/>
              </a:spcAft>
              <a:defRPr/>
            </a:pPr>
            <a:r>
              <a:rPr lang="en-GB" b="1" kern="0" dirty="0">
                <a:solidFill>
                  <a:srgbClr val="FF0000"/>
                </a:solidFill>
                <a:latin typeface="Arial"/>
              </a:rPr>
              <a:t>Do it yourself</a:t>
            </a:r>
            <a:endParaRPr lang="en-US" b="1" kern="0" dirty="0">
              <a:solidFill>
                <a:srgbClr val="FF0000"/>
              </a:solidFill>
              <a:latin typeface="Arial"/>
            </a:endParaRPr>
          </a:p>
        </p:txBody>
      </p:sp>
      <p:sp>
        <p:nvSpPr>
          <p:cNvPr id="10" name="Rectangle 9"/>
          <p:cNvSpPr/>
          <p:nvPr/>
        </p:nvSpPr>
        <p:spPr>
          <a:xfrm>
            <a:off x="6579096" y="2286164"/>
            <a:ext cx="2077772" cy="691480"/>
          </a:xfrm>
          <a:prstGeom prst="rect">
            <a:avLst/>
          </a:prstGeom>
          <a:noFill/>
          <a:ln w="25400" cap="flat" cmpd="sng" algn="ctr">
            <a:noFill/>
            <a:prstDash val="solid"/>
          </a:ln>
          <a:effectLst/>
        </p:spPr>
        <p:txBody>
          <a:bodyPr rtlCol="0" anchor="ctr"/>
          <a:lstStyle/>
          <a:p>
            <a:pPr algn="ctr" fontAlgn="base">
              <a:spcBef>
                <a:spcPct val="0"/>
              </a:spcBef>
              <a:spcAft>
                <a:spcPct val="0"/>
              </a:spcAft>
              <a:defRPr/>
            </a:pPr>
            <a:r>
              <a:rPr lang="en-GB" b="1" kern="0" dirty="0">
                <a:solidFill>
                  <a:srgbClr val="00B050"/>
                </a:solidFill>
                <a:latin typeface="Arial"/>
              </a:rPr>
              <a:t>Do it for me</a:t>
            </a:r>
            <a:endParaRPr lang="en-US" b="1" kern="0" dirty="0">
              <a:solidFill>
                <a:srgbClr val="00B050"/>
              </a:solidFill>
              <a:latin typeface="Arial"/>
            </a:endParaRPr>
          </a:p>
        </p:txBody>
      </p:sp>
      <p:sp>
        <p:nvSpPr>
          <p:cNvPr id="11" name="Rectangle 10"/>
          <p:cNvSpPr/>
          <p:nvPr/>
        </p:nvSpPr>
        <p:spPr>
          <a:xfrm>
            <a:off x="6589556" y="3130111"/>
            <a:ext cx="2293796" cy="691480"/>
          </a:xfrm>
          <a:prstGeom prst="rect">
            <a:avLst/>
          </a:prstGeom>
          <a:noFill/>
          <a:ln w="25400" cap="flat" cmpd="sng" algn="ctr">
            <a:noFill/>
            <a:prstDash val="solid"/>
          </a:ln>
          <a:effectLst/>
        </p:spPr>
        <p:txBody>
          <a:bodyPr rtlCol="0" anchor="ctr"/>
          <a:lstStyle/>
          <a:p>
            <a:pPr algn="ctr" fontAlgn="base">
              <a:spcBef>
                <a:spcPct val="0"/>
              </a:spcBef>
              <a:spcAft>
                <a:spcPct val="0"/>
              </a:spcAft>
              <a:defRPr/>
            </a:pPr>
            <a:r>
              <a:rPr lang="en-GB" b="1" kern="0" dirty="0">
                <a:solidFill>
                  <a:srgbClr val="FF9900"/>
                </a:solidFill>
                <a:latin typeface="Arial"/>
              </a:rPr>
              <a:t>Make one decision</a:t>
            </a:r>
            <a:endParaRPr lang="en-US" b="1" kern="0" dirty="0">
              <a:solidFill>
                <a:srgbClr val="FF9900"/>
              </a:solidFill>
              <a:latin typeface="Arial"/>
            </a:endParaRPr>
          </a:p>
        </p:txBody>
      </p:sp>
    </p:spTree>
    <p:extLst>
      <p:ext uri="{BB962C8B-B14F-4D97-AF65-F5344CB8AC3E}">
        <p14:creationId xmlns:p14="http://schemas.microsoft.com/office/powerpoint/2010/main" val="3842541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Default Investment Option (Do it for me)</a:t>
            </a:r>
            <a:endParaRPr lang="en-US" b="1" dirty="0"/>
          </a:p>
        </p:txBody>
      </p:sp>
      <p:sp>
        <p:nvSpPr>
          <p:cNvPr id="5" name="TextBox 4"/>
          <p:cNvSpPr txBox="1"/>
          <p:nvPr/>
        </p:nvSpPr>
        <p:spPr>
          <a:xfrm>
            <a:off x="1826568" y="4221088"/>
            <a:ext cx="7992888" cy="1752788"/>
          </a:xfrm>
          <a:prstGeom prst="rect">
            <a:avLst/>
          </a:prstGeom>
          <a:noFill/>
        </p:spPr>
        <p:txBody>
          <a:bodyPr wrap="square" rtlCol="0">
            <a:spAutoFit/>
          </a:bodyPr>
          <a:lstStyle/>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Initially invested in growth assets which offer a potential for </a:t>
            </a:r>
            <a:r>
              <a:rPr lang="en-GB" sz="1300" i="1" kern="0" dirty="0">
                <a:solidFill>
                  <a:srgbClr val="262626"/>
                </a:solidFill>
                <a:cs typeface="Arial" charset="0"/>
              </a:rPr>
              <a:t>higher return</a:t>
            </a:r>
            <a:r>
              <a:rPr lang="en-GB" sz="1300" kern="0" dirty="0">
                <a:solidFill>
                  <a:srgbClr val="262626"/>
                </a:solidFill>
                <a:cs typeface="Arial" charset="0"/>
              </a:rPr>
              <a:t> but also have a </a:t>
            </a:r>
            <a:r>
              <a:rPr lang="en-GB" sz="1300" i="1" kern="0" dirty="0">
                <a:solidFill>
                  <a:srgbClr val="262626"/>
                </a:solidFill>
                <a:cs typeface="Arial" charset="0"/>
              </a:rPr>
              <a:t>higher risk </a:t>
            </a:r>
            <a:endParaRPr lang="en-GB" sz="1300" kern="0" dirty="0">
              <a:solidFill>
                <a:srgbClr val="262626"/>
              </a:solidFill>
              <a:cs typeface="Arial" charset="0"/>
            </a:endParaRP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Automatically switched into lower-risk, lower-return funds as you get closer to retirement</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Stay in this strategy or switch at any time</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Total annual management charge is 0.50%</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Your retirement age </a:t>
            </a:r>
            <a:r>
              <a:rPr lang="en-GB" sz="1300" b="1" u="sng" kern="0" dirty="0">
                <a:solidFill>
                  <a:srgbClr val="262626"/>
                </a:solidFill>
                <a:cs typeface="Arial" charset="0"/>
              </a:rPr>
              <a:t>assumed </a:t>
            </a:r>
            <a:r>
              <a:rPr lang="en-GB" sz="1300" kern="0" dirty="0">
                <a:solidFill>
                  <a:srgbClr val="262626"/>
                </a:solidFill>
                <a:cs typeface="Arial" charset="0"/>
              </a:rPr>
              <a:t>to be 65.</a:t>
            </a:r>
            <a:endParaRPr lang="en-GB" sz="1300" dirty="0">
              <a:solidFill>
                <a:srgbClr val="262626"/>
              </a:solidFill>
              <a:cs typeface="Arial" charset="0"/>
            </a:endParaRPr>
          </a:p>
        </p:txBody>
      </p:sp>
      <p:sp>
        <p:nvSpPr>
          <p:cNvPr id="6" name="Rectangle 5"/>
          <p:cNvSpPr/>
          <p:nvPr/>
        </p:nvSpPr>
        <p:spPr>
          <a:xfrm>
            <a:off x="1754560" y="1340768"/>
            <a:ext cx="8064896" cy="72008"/>
          </a:xfrm>
          <a:prstGeom prst="rect">
            <a:avLst/>
          </a:prstGeom>
          <a:solidFill>
            <a:sysClr val="window" lastClr="FFFFFF"/>
          </a:solidFill>
          <a:ln w="25400" cap="flat" cmpd="sng" algn="ctr">
            <a:noFill/>
            <a:prstDash val="solid"/>
          </a:ln>
          <a:effectLst/>
        </p:spPr>
        <p:txBody>
          <a:bodyPr rtlCol="0" anchor="ctr"/>
          <a:lstStyle/>
          <a:p>
            <a:pPr algn="ctr" fontAlgn="base">
              <a:spcBef>
                <a:spcPct val="0"/>
              </a:spcBef>
              <a:spcAft>
                <a:spcPct val="0"/>
              </a:spcAft>
              <a:defRPr/>
            </a:pPr>
            <a:endParaRPr lang="en-US" kern="0">
              <a:solidFill>
                <a:prstClr val="white"/>
              </a:solidFill>
              <a:latin typeface="Arial"/>
            </a:endParaRPr>
          </a:p>
        </p:txBody>
      </p:sp>
      <p:graphicFrame>
        <p:nvGraphicFramePr>
          <p:cNvPr id="7" name="Chart 6"/>
          <p:cNvGraphicFramePr/>
          <p:nvPr>
            <p:extLst/>
          </p:nvPr>
        </p:nvGraphicFramePr>
        <p:xfrm>
          <a:off x="1466528" y="1460093"/>
          <a:ext cx="79928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1564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56" y="121921"/>
            <a:ext cx="10972800" cy="473075"/>
          </a:xfrm>
        </p:spPr>
        <p:txBody>
          <a:bodyPr/>
          <a:lstStyle/>
          <a:p>
            <a:r>
              <a:rPr lang="en-GB" b="1" dirty="0" smtClean="0"/>
              <a:t>Alternative Investment Option (Make one decision)</a:t>
            </a:r>
            <a:endParaRPr lang="en-US" b="1" dirty="0"/>
          </a:p>
        </p:txBody>
      </p:sp>
      <p:sp>
        <p:nvSpPr>
          <p:cNvPr id="5" name="TextBox 4"/>
          <p:cNvSpPr txBox="1"/>
          <p:nvPr/>
        </p:nvSpPr>
        <p:spPr>
          <a:xfrm>
            <a:off x="1790564" y="4077073"/>
            <a:ext cx="7992888" cy="2092881"/>
          </a:xfrm>
          <a:prstGeom prst="rect">
            <a:avLst/>
          </a:prstGeom>
          <a:noFill/>
        </p:spPr>
        <p:txBody>
          <a:bodyPr wrap="square" rtlCol="0">
            <a:spAutoFit/>
          </a:bodyPr>
          <a:lstStyle/>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Alternative Lifestyle Strategy is a lower risk version of the Default Investment Option</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Initially invested in growth assets and bonds</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Automatically switched into lower-risk, lower-return funds as you get closer to retirement</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Stay in this strategy or switch at any time</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Total annual management charge is 0.50%</a:t>
            </a:r>
          </a:p>
          <a:p>
            <a:pPr marL="141685" indent="-141685" eaLnBrk="0" fontAlgn="base" hangingPunct="0">
              <a:lnSpc>
                <a:spcPct val="150000"/>
              </a:lnSpc>
              <a:spcBef>
                <a:spcPct val="20000"/>
              </a:spcBef>
              <a:spcAft>
                <a:spcPct val="0"/>
              </a:spcAft>
              <a:buFontTx/>
              <a:buChar char="•"/>
              <a:defRPr/>
            </a:pPr>
            <a:r>
              <a:rPr lang="en-GB" sz="1300" kern="0" dirty="0">
                <a:solidFill>
                  <a:srgbClr val="262626"/>
                </a:solidFill>
                <a:cs typeface="Arial" charset="0"/>
              </a:rPr>
              <a:t>Your retirement age </a:t>
            </a:r>
            <a:r>
              <a:rPr lang="en-GB" sz="1300" b="1" u="sng" kern="0" dirty="0">
                <a:solidFill>
                  <a:srgbClr val="262626"/>
                </a:solidFill>
                <a:cs typeface="Arial" charset="0"/>
              </a:rPr>
              <a:t>assumed </a:t>
            </a:r>
            <a:r>
              <a:rPr lang="en-GB" sz="1300" kern="0" dirty="0">
                <a:solidFill>
                  <a:srgbClr val="262626"/>
                </a:solidFill>
                <a:cs typeface="Arial" charset="0"/>
              </a:rPr>
              <a:t>to be 65.</a:t>
            </a:r>
            <a:endParaRPr lang="en-GB" sz="1300" dirty="0">
              <a:solidFill>
                <a:srgbClr val="262626"/>
              </a:solidFill>
              <a:cs typeface="Arial" charset="0"/>
            </a:endParaRPr>
          </a:p>
        </p:txBody>
      </p:sp>
      <p:graphicFrame>
        <p:nvGraphicFramePr>
          <p:cNvPr id="6" name="Chart 5"/>
          <p:cNvGraphicFramePr/>
          <p:nvPr>
            <p:extLst/>
          </p:nvPr>
        </p:nvGraphicFramePr>
        <p:xfrm>
          <a:off x="1538537" y="1340769"/>
          <a:ext cx="8064896" cy="2664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261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Choose your own funds (Do it yourself)</a:t>
            </a:r>
            <a:endParaRPr lang="en-US" b="1" dirty="0"/>
          </a:p>
        </p:txBody>
      </p:sp>
      <p:graphicFrame>
        <p:nvGraphicFramePr>
          <p:cNvPr id="5" name="Table 4"/>
          <p:cNvGraphicFramePr>
            <a:graphicFrameLocks noGrp="1"/>
          </p:cNvGraphicFramePr>
          <p:nvPr>
            <p:extLst/>
          </p:nvPr>
        </p:nvGraphicFramePr>
        <p:xfrm>
          <a:off x="1661220" y="1463676"/>
          <a:ext cx="8892480" cy="4104459"/>
        </p:xfrm>
        <a:graphic>
          <a:graphicData uri="http://schemas.openxmlformats.org/drawingml/2006/table">
            <a:tbl>
              <a:tblPr firstRow="1" bandRow="1">
                <a:tableStyleId>{9D7B26C5-4107-4FEC-AEDC-1716B250A1EF}</a:tableStyleId>
              </a:tblPr>
              <a:tblGrid>
                <a:gridCol w="3600400">
                  <a:extLst>
                    <a:ext uri="{9D8B030D-6E8A-4147-A177-3AD203B41FA5}">
                      <a16:colId xmlns:a16="http://schemas.microsoft.com/office/drawing/2014/main" val="1817094030"/>
                    </a:ext>
                  </a:extLst>
                </a:gridCol>
                <a:gridCol w="2448272">
                  <a:extLst>
                    <a:ext uri="{9D8B030D-6E8A-4147-A177-3AD203B41FA5}">
                      <a16:colId xmlns:a16="http://schemas.microsoft.com/office/drawing/2014/main" val="4055356636"/>
                    </a:ext>
                  </a:extLst>
                </a:gridCol>
                <a:gridCol w="2843808">
                  <a:extLst>
                    <a:ext uri="{9D8B030D-6E8A-4147-A177-3AD203B41FA5}">
                      <a16:colId xmlns:a16="http://schemas.microsoft.com/office/drawing/2014/main" val="1437553771"/>
                    </a:ext>
                  </a:extLst>
                </a:gridCol>
              </a:tblGrid>
              <a:tr h="456051">
                <a:tc>
                  <a:txBody>
                    <a:bodyPr/>
                    <a:lstStyle/>
                    <a:p>
                      <a:pPr algn="ctr"/>
                      <a:r>
                        <a:rPr lang="en-GB" sz="1600" dirty="0" smtClean="0"/>
                        <a:t>Self Select Funds</a:t>
                      </a:r>
                      <a:endParaRPr lang="en-US" sz="1600" dirty="0"/>
                    </a:p>
                  </a:txBody>
                  <a:tcPr/>
                </a:tc>
                <a:tc>
                  <a:txBody>
                    <a:bodyPr/>
                    <a:lstStyle/>
                    <a:p>
                      <a:pPr algn="ctr"/>
                      <a:r>
                        <a:rPr lang="en-GB" sz="1600" dirty="0" smtClean="0"/>
                        <a:t>Risk Level</a:t>
                      </a:r>
                      <a:endParaRPr lang="en-US" sz="1600" dirty="0"/>
                    </a:p>
                  </a:txBody>
                  <a:tcPr/>
                </a:tc>
                <a:tc>
                  <a:txBody>
                    <a:bodyPr/>
                    <a:lstStyle/>
                    <a:p>
                      <a:pPr algn="ctr"/>
                      <a:r>
                        <a:rPr lang="en-GB" sz="1600" dirty="0" smtClean="0"/>
                        <a:t>Total Expense Ratio</a:t>
                      </a:r>
                      <a:r>
                        <a:rPr lang="en-GB" sz="1600" baseline="0" dirty="0" smtClean="0"/>
                        <a:t> (% p.a)</a:t>
                      </a:r>
                      <a:endParaRPr lang="en-US" sz="1600" dirty="0"/>
                    </a:p>
                  </a:txBody>
                  <a:tcPr/>
                </a:tc>
                <a:extLst>
                  <a:ext uri="{0D108BD9-81ED-4DB2-BD59-A6C34878D82A}">
                    <a16:rowId xmlns:a16="http://schemas.microsoft.com/office/drawing/2014/main" val="2793757502"/>
                  </a:ext>
                </a:extLst>
              </a:tr>
              <a:tr h="456051">
                <a:tc>
                  <a:txBody>
                    <a:bodyPr/>
                    <a:lstStyle/>
                    <a:p>
                      <a:pPr marL="62230" algn="ctr">
                        <a:lnSpc>
                          <a:spcPct val="100000"/>
                        </a:lnSpc>
                        <a:spcBef>
                          <a:spcPts val="360"/>
                        </a:spcBef>
                      </a:pPr>
                      <a:r>
                        <a:rPr sz="1600" spc="-10" dirty="0"/>
                        <a:t>SEI Aggressive</a:t>
                      </a:r>
                      <a:r>
                        <a:rPr sz="1600" spc="-25" dirty="0"/>
                        <a:t> </a:t>
                      </a:r>
                      <a:r>
                        <a:rPr sz="1600" spc="-5" dirty="0" smtClean="0"/>
                        <a:t>Fund</a:t>
                      </a:r>
                      <a:r>
                        <a:rPr lang="en-GB" sz="1600" spc="-5" dirty="0" smtClean="0"/>
                        <a:t>¹</a:t>
                      </a:r>
                      <a:endParaRPr sz="1600" dirty="0">
                        <a:latin typeface="+mn-lt"/>
                        <a:cs typeface="Arial"/>
                      </a:endParaRPr>
                    </a:p>
                  </a:txBody>
                  <a:tcPr marL="0" marR="0" marB="0"/>
                </a:tc>
                <a:tc>
                  <a:txBody>
                    <a:bodyPr/>
                    <a:lstStyle/>
                    <a:p>
                      <a:pPr marL="1905" algn="ctr">
                        <a:lnSpc>
                          <a:spcPct val="100000"/>
                        </a:lnSpc>
                        <a:spcBef>
                          <a:spcPts val="360"/>
                        </a:spcBef>
                      </a:pPr>
                      <a:r>
                        <a:rPr lang="en-GB" sz="1600" dirty="0" smtClean="0"/>
                        <a:t>Aggressive</a:t>
                      </a:r>
                      <a:endParaRPr sz="1600" b="1" dirty="0">
                        <a:solidFill>
                          <a:srgbClr val="FF0000"/>
                        </a:solidFill>
                        <a:latin typeface="+mn-lt"/>
                        <a:cs typeface="Arial"/>
                      </a:endParaRPr>
                    </a:p>
                  </a:txBody>
                  <a:tcPr marL="0" marR="0" marB="0"/>
                </a:tc>
                <a:tc>
                  <a:txBody>
                    <a:bodyPr/>
                    <a:lstStyle/>
                    <a:p>
                      <a:pPr marL="1905" algn="ctr">
                        <a:lnSpc>
                          <a:spcPct val="100000"/>
                        </a:lnSpc>
                        <a:spcBef>
                          <a:spcPts val="360"/>
                        </a:spcBef>
                      </a:pPr>
                      <a:r>
                        <a:rPr lang="en-GB" sz="1600" dirty="0" smtClean="0"/>
                        <a:t>0.88%</a:t>
                      </a:r>
                      <a:endParaRPr sz="1600" dirty="0">
                        <a:latin typeface="+mn-lt"/>
                        <a:cs typeface="Arial"/>
                      </a:endParaRPr>
                    </a:p>
                  </a:txBody>
                  <a:tcPr marL="0" marR="0" marB="0"/>
                </a:tc>
                <a:extLst>
                  <a:ext uri="{0D108BD9-81ED-4DB2-BD59-A6C34878D82A}">
                    <a16:rowId xmlns:a16="http://schemas.microsoft.com/office/drawing/2014/main" val="1808801929"/>
                  </a:ext>
                </a:extLst>
              </a:tr>
              <a:tr h="456051">
                <a:tc>
                  <a:txBody>
                    <a:bodyPr/>
                    <a:lstStyle/>
                    <a:p>
                      <a:pPr marL="62230" algn="ctr">
                        <a:lnSpc>
                          <a:spcPct val="100000"/>
                        </a:lnSpc>
                        <a:spcBef>
                          <a:spcPts val="455"/>
                        </a:spcBef>
                      </a:pPr>
                      <a:r>
                        <a:rPr sz="1600" spc="-10" dirty="0"/>
                        <a:t>SEI </a:t>
                      </a:r>
                      <a:r>
                        <a:rPr sz="1600" spc="-5" dirty="0"/>
                        <a:t>Growth</a:t>
                      </a:r>
                      <a:r>
                        <a:rPr sz="1600" spc="-70" dirty="0"/>
                        <a:t> </a:t>
                      </a:r>
                      <a:r>
                        <a:rPr sz="1600" spc="-5" dirty="0" smtClean="0"/>
                        <a:t>Fund</a:t>
                      </a:r>
                      <a:r>
                        <a:rPr lang="en-GB" sz="1600" spc="-5" dirty="0" smtClean="0"/>
                        <a:t>¹</a:t>
                      </a:r>
                      <a:endParaRPr sz="1600" dirty="0">
                        <a:latin typeface="+mn-lt"/>
                        <a:cs typeface="Arial"/>
                      </a:endParaRPr>
                    </a:p>
                  </a:txBody>
                  <a:tcPr marL="0" marR="0" marT="57785" marB="0"/>
                </a:tc>
                <a:tc>
                  <a:txBody>
                    <a:bodyPr/>
                    <a:lstStyle/>
                    <a:p>
                      <a:pPr marL="1270" algn="ctr">
                        <a:lnSpc>
                          <a:spcPct val="100000"/>
                        </a:lnSpc>
                        <a:spcBef>
                          <a:spcPts val="455"/>
                        </a:spcBef>
                      </a:pPr>
                      <a:r>
                        <a:rPr lang="en-GB" sz="1600" dirty="0" smtClean="0"/>
                        <a:t>Moderate-Aggressive</a:t>
                      </a:r>
                      <a:endParaRPr sz="1600" b="1" dirty="0">
                        <a:solidFill>
                          <a:srgbClr val="C00000"/>
                        </a:solidFill>
                        <a:latin typeface="+mn-lt"/>
                        <a:cs typeface="Arial"/>
                      </a:endParaRPr>
                    </a:p>
                  </a:txBody>
                  <a:tcPr marL="0" marR="0" marT="57785" marB="0"/>
                </a:tc>
                <a:tc>
                  <a:txBody>
                    <a:bodyPr/>
                    <a:lstStyle/>
                    <a:p>
                      <a:pPr marL="1270" algn="ctr">
                        <a:lnSpc>
                          <a:spcPct val="100000"/>
                        </a:lnSpc>
                        <a:spcBef>
                          <a:spcPts val="455"/>
                        </a:spcBef>
                      </a:pPr>
                      <a:r>
                        <a:rPr lang="en-GB" sz="1600" dirty="0" smtClean="0"/>
                        <a:t>0.83%</a:t>
                      </a:r>
                      <a:endParaRPr sz="1600" dirty="0">
                        <a:latin typeface="+mn-lt"/>
                        <a:cs typeface="Arial"/>
                      </a:endParaRPr>
                    </a:p>
                  </a:txBody>
                  <a:tcPr marL="0" marR="0" marT="57785" marB="0"/>
                </a:tc>
                <a:extLst>
                  <a:ext uri="{0D108BD9-81ED-4DB2-BD59-A6C34878D82A}">
                    <a16:rowId xmlns:a16="http://schemas.microsoft.com/office/drawing/2014/main" val="3440525743"/>
                  </a:ext>
                </a:extLst>
              </a:tr>
              <a:tr h="456051">
                <a:tc>
                  <a:txBody>
                    <a:bodyPr/>
                    <a:lstStyle/>
                    <a:p>
                      <a:pPr marL="62230" algn="ctr">
                        <a:lnSpc>
                          <a:spcPct val="100000"/>
                        </a:lnSpc>
                        <a:spcBef>
                          <a:spcPts val="459"/>
                        </a:spcBef>
                      </a:pPr>
                      <a:r>
                        <a:rPr sz="1600" spc="-10" dirty="0"/>
                        <a:t>SEI </a:t>
                      </a:r>
                      <a:r>
                        <a:rPr sz="1600" spc="-5" dirty="0"/>
                        <a:t>Core</a:t>
                      </a:r>
                      <a:r>
                        <a:rPr sz="1600" spc="-65" dirty="0"/>
                        <a:t> </a:t>
                      </a:r>
                      <a:r>
                        <a:rPr sz="1600" spc="-5" dirty="0" smtClean="0"/>
                        <a:t>Fund</a:t>
                      </a:r>
                      <a:r>
                        <a:rPr lang="en-GB" sz="1600" spc="-5" dirty="0" smtClean="0"/>
                        <a:t>¹</a:t>
                      </a:r>
                      <a:endParaRPr sz="1600" dirty="0">
                        <a:latin typeface="+mn-lt"/>
                        <a:cs typeface="Arial"/>
                      </a:endParaRPr>
                    </a:p>
                  </a:txBody>
                  <a:tcPr marL="0" marR="0" marT="58419" marB="0"/>
                </a:tc>
                <a:tc>
                  <a:txBody>
                    <a:bodyPr/>
                    <a:lstStyle/>
                    <a:p>
                      <a:pPr marL="1270" algn="ctr">
                        <a:lnSpc>
                          <a:spcPct val="100000"/>
                        </a:lnSpc>
                        <a:spcBef>
                          <a:spcPts val="459"/>
                        </a:spcBef>
                      </a:pPr>
                      <a:r>
                        <a:rPr lang="en-GB" sz="1600" dirty="0" smtClean="0"/>
                        <a:t>Moderate</a:t>
                      </a:r>
                      <a:endParaRPr sz="1600" b="1" dirty="0">
                        <a:solidFill>
                          <a:srgbClr val="FFC000"/>
                        </a:solidFill>
                        <a:latin typeface="+mn-lt"/>
                        <a:cs typeface="Arial"/>
                      </a:endParaRPr>
                    </a:p>
                  </a:txBody>
                  <a:tcPr marL="0" marR="0" marT="58419" marB="0"/>
                </a:tc>
                <a:tc>
                  <a:txBody>
                    <a:bodyPr/>
                    <a:lstStyle/>
                    <a:p>
                      <a:pPr marL="1270" algn="ctr">
                        <a:lnSpc>
                          <a:spcPct val="100000"/>
                        </a:lnSpc>
                        <a:spcBef>
                          <a:spcPts val="459"/>
                        </a:spcBef>
                      </a:pPr>
                      <a:r>
                        <a:rPr lang="en-GB" sz="1600" dirty="0" smtClean="0"/>
                        <a:t>0.78%</a:t>
                      </a:r>
                      <a:endParaRPr sz="1600" dirty="0">
                        <a:latin typeface="+mn-lt"/>
                        <a:cs typeface="Arial"/>
                      </a:endParaRPr>
                    </a:p>
                  </a:txBody>
                  <a:tcPr marL="0" marR="0" marT="58419" marB="0"/>
                </a:tc>
                <a:extLst>
                  <a:ext uri="{0D108BD9-81ED-4DB2-BD59-A6C34878D82A}">
                    <a16:rowId xmlns:a16="http://schemas.microsoft.com/office/drawing/2014/main" val="382456790"/>
                  </a:ext>
                </a:extLst>
              </a:tr>
              <a:tr h="456051">
                <a:tc>
                  <a:txBody>
                    <a:bodyPr/>
                    <a:lstStyle/>
                    <a:p>
                      <a:pPr marL="62230" algn="ctr">
                        <a:lnSpc>
                          <a:spcPct val="100000"/>
                        </a:lnSpc>
                        <a:spcBef>
                          <a:spcPts val="459"/>
                        </a:spcBef>
                      </a:pPr>
                      <a:r>
                        <a:rPr sz="1600" spc="-10" dirty="0"/>
                        <a:t>SEI </a:t>
                      </a:r>
                      <a:r>
                        <a:rPr sz="1600" spc="-5" dirty="0"/>
                        <a:t>Moderate</a:t>
                      </a:r>
                      <a:r>
                        <a:rPr sz="1600" spc="-85" dirty="0"/>
                        <a:t> </a:t>
                      </a:r>
                      <a:r>
                        <a:rPr sz="1600" spc="-5" dirty="0" smtClean="0"/>
                        <a:t>Fund</a:t>
                      </a:r>
                      <a:r>
                        <a:rPr lang="en-GB" sz="1600" spc="-5" dirty="0" smtClean="0"/>
                        <a:t>¹</a:t>
                      </a:r>
                      <a:endParaRPr sz="1600" dirty="0">
                        <a:latin typeface="+mn-lt"/>
                        <a:cs typeface="Arial"/>
                      </a:endParaRPr>
                    </a:p>
                  </a:txBody>
                  <a:tcPr marL="0" marR="0" marT="58419" marB="0"/>
                </a:tc>
                <a:tc>
                  <a:txBody>
                    <a:bodyPr/>
                    <a:lstStyle/>
                    <a:p>
                      <a:pPr marL="1905" algn="ctr">
                        <a:lnSpc>
                          <a:spcPct val="100000"/>
                        </a:lnSpc>
                        <a:spcBef>
                          <a:spcPts val="459"/>
                        </a:spcBef>
                      </a:pPr>
                      <a:r>
                        <a:rPr lang="en-GB" sz="1600" dirty="0" smtClean="0"/>
                        <a:t>Conservative-Moderate</a:t>
                      </a:r>
                      <a:endParaRPr sz="1600" b="1" dirty="0">
                        <a:solidFill>
                          <a:srgbClr val="00B050"/>
                        </a:solidFill>
                        <a:latin typeface="+mn-lt"/>
                        <a:cs typeface="Arial"/>
                      </a:endParaRPr>
                    </a:p>
                  </a:txBody>
                  <a:tcPr marL="0" marR="0" marT="58419" marB="0"/>
                </a:tc>
                <a:tc>
                  <a:txBody>
                    <a:bodyPr/>
                    <a:lstStyle/>
                    <a:p>
                      <a:pPr marL="1905" algn="ctr">
                        <a:lnSpc>
                          <a:spcPct val="100000"/>
                        </a:lnSpc>
                        <a:spcBef>
                          <a:spcPts val="459"/>
                        </a:spcBef>
                      </a:pPr>
                      <a:r>
                        <a:rPr lang="en-GB" sz="1600" dirty="0" smtClean="0"/>
                        <a:t>0.73%</a:t>
                      </a:r>
                      <a:endParaRPr sz="1600" dirty="0">
                        <a:latin typeface="+mn-lt"/>
                        <a:cs typeface="Arial"/>
                      </a:endParaRPr>
                    </a:p>
                  </a:txBody>
                  <a:tcPr marL="0" marR="0" marT="58419" marB="0"/>
                </a:tc>
                <a:extLst>
                  <a:ext uri="{0D108BD9-81ED-4DB2-BD59-A6C34878D82A}">
                    <a16:rowId xmlns:a16="http://schemas.microsoft.com/office/drawing/2014/main" val="3650364348"/>
                  </a:ext>
                </a:extLst>
              </a:tr>
              <a:tr h="456051">
                <a:tc>
                  <a:txBody>
                    <a:bodyPr/>
                    <a:lstStyle/>
                    <a:p>
                      <a:pPr marL="62230" algn="ctr">
                        <a:lnSpc>
                          <a:spcPct val="100000"/>
                        </a:lnSpc>
                        <a:spcBef>
                          <a:spcPts val="459"/>
                        </a:spcBef>
                      </a:pPr>
                      <a:r>
                        <a:rPr sz="1600" spc="-10" dirty="0"/>
                        <a:t>SEI </a:t>
                      </a:r>
                      <a:r>
                        <a:rPr sz="1600" spc="-5" dirty="0"/>
                        <a:t>Defensive</a:t>
                      </a:r>
                      <a:r>
                        <a:rPr sz="1600" spc="-60" dirty="0"/>
                        <a:t> </a:t>
                      </a:r>
                      <a:r>
                        <a:rPr sz="1600" spc="-5" dirty="0" smtClean="0"/>
                        <a:t>Fund</a:t>
                      </a:r>
                      <a:r>
                        <a:rPr lang="en-GB" sz="1600" spc="-5" dirty="0" smtClean="0"/>
                        <a:t>¹</a:t>
                      </a:r>
                      <a:endParaRPr sz="1600" dirty="0">
                        <a:latin typeface="+mn-lt"/>
                        <a:cs typeface="Arial"/>
                      </a:endParaRPr>
                    </a:p>
                  </a:txBody>
                  <a:tcPr marL="0" marR="0" marT="58419" marB="0"/>
                </a:tc>
                <a:tc>
                  <a:txBody>
                    <a:bodyPr/>
                    <a:lstStyle/>
                    <a:p>
                      <a:pPr marL="1270" algn="ctr">
                        <a:lnSpc>
                          <a:spcPct val="100000"/>
                        </a:lnSpc>
                        <a:spcBef>
                          <a:spcPts val="459"/>
                        </a:spcBef>
                      </a:pPr>
                      <a:r>
                        <a:rPr lang="en-GB" sz="1600" dirty="0" smtClean="0"/>
                        <a:t>Conservative</a:t>
                      </a:r>
                      <a:endParaRPr sz="1600" b="1" dirty="0">
                        <a:solidFill>
                          <a:srgbClr val="00B0F0"/>
                        </a:solidFill>
                        <a:latin typeface="+mn-lt"/>
                        <a:cs typeface="Arial"/>
                      </a:endParaRPr>
                    </a:p>
                  </a:txBody>
                  <a:tcPr marL="0" marR="0" marT="58419" marB="0"/>
                </a:tc>
                <a:tc>
                  <a:txBody>
                    <a:bodyPr/>
                    <a:lstStyle/>
                    <a:p>
                      <a:pPr marL="1270" algn="ctr">
                        <a:lnSpc>
                          <a:spcPct val="100000"/>
                        </a:lnSpc>
                        <a:spcBef>
                          <a:spcPts val="459"/>
                        </a:spcBef>
                      </a:pPr>
                      <a:r>
                        <a:rPr lang="en-GB" sz="1600" dirty="0" smtClean="0"/>
                        <a:t>0.68%</a:t>
                      </a:r>
                      <a:endParaRPr sz="1600" dirty="0">
                        <a:latin typeface="+mn-lt"/>
                        <a:cs typeface="Arial"/>
                      </a:endParaRPr>
                    </a:p>
                  </a:txBody>
                  <a:tcPr marL="0" marR="0" marT="58419" marB="0"/>
                </a:tc>
                <a:extLst>
                  <a:ext uri="{0D108BD9-81ED-4DB2-BD59-A6C34878D82A}">
                    <a16:rowId xmlns:a16="http://schemas.microsoft.com/office/drawing/2014/main" val="2649297003"/>
                  </a:ext>
                </a:extLst>
              </a:tr>
              <a:tr h="456051">
                <a:tc>
                  <a:txBody>
                    <a:bodyPr/>
                    <a:lstStyle/>
                    <a:p>
                      <a:pPr marL="62230" algn="ctr">
                        <a:lnSpc>
                          <a:spcPct val="100000"/>
                        </a:lnSpc>
                        <a:spcBef>
                          <a:spcPts val="459"/>
                        </a:spcBef>
                      </a:pPr>
                      <a:r>
                        <a:rPr sz="1600" spc="-10" dirty="0"/>
                        <a:t>SEI </a:t>
                      </a:r>
                      <a:r>
                        <a:rPr sz="1600" spc="-5" dirty="0"/>
                        <a:t>UK Core Fixed Interest</a:t>
                      </a:r>
                      <a:r>
                        <a:rPr sz="1600" spc="-25" dirty="0"/>
                        <a:t> </a:t>
                      </a:r>
                      <a:r>
                        <a:rPr sz="1600" spc="-5" dirty="0" smtClean="0"/>
                        <a:t>Fund</a:t>
                      </a:r>
                      <a:r>
                        <a:rPr lang="en-GB" sz="1600" spc="-5" dirty="0" smtClean="0"/>
                        <a:t>¹</a:t>
                      </a:r>
                      <a:endParaRPr sz="1600" dirty="0">
                        <a:latin typeface="+mn-lt"/>
                        <a:cs typeface="Arial"/>
                      </a:endParaRPr>
                    </a:p>
                  </a:txBody>
                  <a:tcPr marL="0" marR="0" marT="58419" marB="0"/>
                </a:tc>
                <a:tc>
                  <a:txBody>
                    <a:bodyPr/>
                    <a:lstStyle/>
                    <a:p>
                      <a:pPr marL="1270" algn="ctr">
                        <a:lnSpc>
                          <a:spcPct val="100000"/>
                        </a:lnSpc>
                        <a:spcBef>
                          <a:spcPts val="459"/>
                        </a:spcBef>
                      </a:pPr>
                      <a:r>
                        <a:rPr lang="en-GB" sz="1600" dirty="0" smtClean="0"/>
                        <a:t>Conservative-Moderate</a:t>
                      </a:r>
                      <a:endParaRPr sz="1600" b="1" dirty="0">
                        <a:solidFill>
                          <a:srgbClr val="00B050"/>
                        </a:solidFill>
                        <a:latin typeface="+mn-lt"/>
                        <a:cs typeface="Arial"/>
                      </a:endParaRPr>
                    </a:p>
                  </a:txBody>
                  <a:tcPr marL="0" marR="0" marT="58419" marB="0"/>
                </a:tc>
                <a:tc>
                  <a:txBody>
                    <a:bodyPr/>
                    <a:lstStyle/>
                    <a:p>
                      <a:pPr marL="1270" algn="ctr">
                        <a:lnSpc>
                          <a:spcPct val="100000"/>
                        </a:lnSpc>
                        <a:spcBef>
                          <a:spcPts val="459"/>
                        </a:spcBef>
                      </a:pPr>
                      <a:r>
                        <a:rPr lang="en-GB" sz="1600" dirty="0" smtClean="0"/>
                        <a:t>0.50%</a:t>
                      </a:r>
                      <a:endParaRPr sz="1600" dirty="0">
                        <a:latin typeface="+mn-lt"/>
                        <a:cs typeface="Arial"/>
                      </a:endParaRPr>
                    </a:p>
                  </a:txBody>
                  <a:tcPr marL="0" marR="0" marT="58419" marB="0"/>
                </a:tc>
                <a:extLst>
                  <a:ext uri="{0D108BD9-81ED-4DB2-BD59-A6C34878D82A}">
                    <a16:rowId xmlns:a16="http://schemas.microsoft.com/office/drawing/2014/main" val="4030828489"/>
                  </a:ext>
                </a:extLst>
              </a:tr>
              <a:tr h="456051">
                <a:tc>
                  <a:txBody>
                    <a:bodyPr/>
                    <a:lstStyle/>
                    <a:p>
                      <a:pPr marL="62230" algn="ctr">
                        <a:lnSpc>
                          <a:spcPct val="100000"/>
                        </a:lnSpc>
                        <a:spcBef>
                          <a:spcPts val="459"/>
                        </a:spcBef>
                      </a:pPr>
                      <a:r>
                        <a:rPr sz="1600" spc="-10" dirty="0" smtClean="0"/>
                        <a:t>S</a:t>
                      </a:r>
                      <a:r>
                        <a:rPr lang="en-US" sz="1600" spc="-10" dirty="0" smtClean="0"/>
                        <a:t>SgA</a:t>
                      </a:r>
                      <a:r>
                        <a:rPr sz="1600" spc="-10" dirty="0" smtClean="0"/>
                        <a:t> </a:t>
                      </a:r>
                      <a:r>
                        <a:rPr sz="1600" spc="-5" dirty="0" smtClean="0"/>
                        <a:t>Sterling Liquidity</a:t>
                      </a:r>
                      <a:r>
                        <a:rPr sz="1600" spc="-55" dirty="0" smtClean="0"/>
                        <a:t> </a:t>
                      </a:r>
                      <a:r>
                        <a:rPr sz="1600" spc="-5" dirty="0" smtClean="0"/>
                        <a:t>Fund</a:t>
                      </a:r>
                      <a:r>
                        <a:rPr lang="en-GB" sz="1600" spc="-5" dirty="0" smtClean="0"/>
                        <a:t>²</a:t>
                      </a:r>
                      <a:endParaRPr sz="1600" dirty="0">
                        <a:latin typeface="+mn-lt"/>
                        <a:cs typeface="Arial"/>
                      </a:endParaRPr>
                    </a:p>
                  </a:txBody>
                  <a:tcPr marL="0" marR="0" marT="58419" marB="0"/>
                </a:tc>
                <a:tc>
                  <a:txBody>
                    <a:bodyPr/>
                    <a:lstStyle/>
                    <a:p>
                      <a:pPr marL="1270" algn="ctr">
                        <a:lnSpc>
                          <a:spcPct val="100000"/>
                        </a:lnSpc>
                        <a:spcBef>
                          <a:spcPts val="459"/>
                        </a:spcBef>
                      </a:pPr>
                      <a:r>
                        <a:rPr lang="en-GB" sz="1600" dirty="0" smtClean="0"/>
                        <a:t>Conservative</a:t>
                      </a:r>
                      <a:endParaRPr sz="1600" b="1" dirty="0">
                        <a:solidFill>
                          <a:srgbClr val="00B0F0"/>
                        </a:solidFill>
                        <a:latin typeface="+mn-lt"/>
                        <a:cs typeface="Arial"/>
                      </a:endParaRPr>
                    </a:p>
                  </a:txBody>
                  <a:tcPr marL="0" marR="0" marT="58419" marB="0"/>
                </a:tc>
                <a:tc>
                  <a:txBody>
                    <a:bodyPr/>
                    <a:lstStyle/>
                    <a:p>
                      <a:pPr marL="1270" algn="ctr">
                        <a:lnSpc>
                          <a:spcPct val="100000"/>
                        </a:lnSpc>
                        <a:spcBef>
                          <a:spcPts val="459"/>
                        </a:spcBef>
                      </a:pPr>
                      <a:r>
                        <a:rPr lang="en-GB" sz="1600" dirty="0" smtClean="0"/>
                        <a:t>0.10%</a:t>
                      </a:r>
                      <a:endParaRPr sz="1600" dirty="0">
                        <a:latin typeface="+mn-lt"/>
                        <a:cs typeface="Arial"/>
                      </a:endParaRPr>
                    </a:p>
                  </a:txBody>
                  <a:tcPr marL="0" marR="0" marT="58419" marB="0"/>
                </a:tc>
                <a:extLst>
                  <a:ext uri="{0D108BD9-81ED-4DB2-BD59-A6C34878D82A}">
                    <a16:rowId xmlns:a16="http://schemas.microsoft.com/office/drawing/2014/main" val="4155626474"/>
                  </a:ext>
                </a:extLst>
              </a:tr>
              <a:tr h="456051">
                <a:tc>
                  <a:txBody>
                    <a:bodyPr/>
                    <a:lstStyle/>
                    <a:p>
                      <a:pPr marL="62230" algn="ctr">
                        <a:lnSpc>
                          <a:spcPct val="100000"/>
                        </a:lnSpc>
                        <a:spcBef>
                          <a:spcPts val="390"/>
                        </a:spcBef>
                      </a:pPr>
                      <a:r>
                        <a:rPr sz="1600" spc="-5" dirty="0"/>
                        <a:t>SSgA Global Equity 50:50 Index</a:t>
                      </a:r>
                      <a:r>
                        <a:rPr sz="1600" spc="-80" dirty="0"/>
                        <a:t> </a:t>
                      </a:r>
                      <a:r>
                        <a:rPr sz="1600" spc="-5" dirty="0" smtClean="0"/>
                        <a:t>Fun</a:t>
                      </a:r>
                      <a:r>
                        <a:rPr lang="en-GB" sz="1600" spc="-5" dirty="0" err="1" smtClean="0"/>
                        <a:t>d²</a:t>
                      </a:r>
                      <a:endParaRPr sz="1600" dirty="0">
                        <a:latin typeface="+mn-lt"/>
                        <a:cs typeface="Courier New"/>
                      </a:endParaRPr>
                    </a:p>
                  </a:txBody>
                  <a:tcPr marL="0" marR="0" marT="49530" marB="0"/>
                </a:tc>
                <a:tc>
                  <a:txBody>
                    <a:bodyPr/>
                    <a:lstStyle/>
                    <a:p>
                      <a:pPr marL="1270" algn="ctr">
                        <a:lnSpc>
                          <a:spcPct val="100000"/>
                        </a:lnSpc>
                        <a:spcBef>
                          <a:spcPts val="459"/>
                        </a:spcBef>
                      </a:pPr>
                      <a:r>
                        <a:rPr lang="en-GB" sz="1600" dirty="0" smtClean="0"/>
                        <a:t>Aggressive</a:t>
                      </a:r>
                      <a:endParaRPr sz="1600" b="1" dirty="0">
                        <a:solidFill>
                          <a:srgbClr val="FF0000"/>
                        </a:solidFill>
                        <a:latin typeface="+mn-lt"/>
                        <a:cs typeface="Arial"/>
                      </a:endParaRPr>
                    </a:p>
                  </a:txBody>
                  <a:tcPr marL="0" marR="0" marT="58419" marB="0"/>
                </a:tc>
                <a:tc>
                  <a:txBody>
                    <a:bodyPr/>
                    <a:lstStyle/>
                    <a:p>
                      <a:pPr marL="1270" algn="ctr">
                        <a:lnSpc>
                          <a:spcPct val="100000"/>
                        </a:lnSpc>
                        <a:spcBef>
                          <a:spcPts val="459"/>
                        </a:spcBef>
                      </a:pPr>
                      <a:r>
                        <a:rPr lang="en-GB" sz="1600" dirty="0" smtClean="0"/>
                        <a:t>0.12%</a:t>
                      </a:r>
                      <a:endParaRPr sz="1600" dirty="0">
                        <a:latin typeface="+mn-lt"/>
                        <a:cs typeface="Arial"/>
                      </a:endParaRPr>
                    </a:p>
                  </a:txBody>
                  <a:tcPr marL="0" marR="0" marT="58419" marB="0"/>
                </a:tc>
                <a:extLst>
                  <a:ext uri="{0D108BD9-81ED-4DB2-BD59-A6C34878D82A}">
                    <a16:rowId xmlns:a16="http://schemas.microsoft.com/office/drawing/2014/main" val="1235159936"/>
                  </a:ext>
                </a:extLst>
              </a:tr>
            </a:tbl>
          </a:graphicData>
        </a:graphic>
      </p:graphicFrame>
      <p:sp>
        <p:nvSpPr>
          <p:cNvPr id="6" name="Rectangle 5"/>
          <p:cNvSpPr/>
          <p:nvPr/>
        </p:nvSpPr>
        <p:spPr>
          <a:xfrm>
            <a:off x="3389412" y="5712147"/>
            <a:ext cx="6192688" cy="553998"/>
          </a:xfrm>
          <a:prstGeom prst="rect">
            <a:avLst/>
          </a:prstGeom>
        </p:spPr>
        <p:txBody>
          <a:bodyPr wrap="square">
            <a:spAutoFit/>
          </a:bodyPr>
          <a:lstStyle/>
          <a:p>
            <a:pPr lvl="0" algn="ctr"/>
            <a:r>
              <a:rPr lang="en-GB" sz="1000" spc="-5" dirty="0">
                <a:cs typeface="Arial"/>
              </a:rPr>
              <a:t>¹ Actively managed ‘Manager of Manager’ Fund;  ² Passively managed Index Fund</a:t>
            </a:r>
          </a:p>
          <a:p>
            <a:pPr lvl="0" algn="ctr"/>
            <a:endParaRPr lang="en-GB" sz="1000" dirty="0"/>
          </a:p>
          <a:p>
            <a:pPr lvl="0" algn="ctr"/>
            <a:r>
              <a:rPr lang="en-GB" sz="1000" dirty="0"/>
              <a:t>Please note the SSgA Funds also have a bid/offer spread.  </a:t>
            </a:r>
          </a:p>
        </p:txBody>
      </p:sp>
    </p:spTree>
    <p:extLst>
      <p:ext uri="{BB962C8B-B14F-4D97-AF65-F5344CB8AC3E}">
        <p14:creationId xmlns:p14="http://schemas.microsoft.com/office/powerpoint/2010/main" val="1888739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C3F4-2C6F-7842-B524-37D94AF789A3}"/>
              </a:ext>
            </a:extLst>
          </p:cNvPr>
          <p:cNvSpPr>
            <a:spLocks noGrp="1"/>
          </p:cNvSpPr>
          <p:nvPr>
            <p:ph type="ctrTitle"/>
          </p:nvPr>
        </p:nvSpPr>
        <p:spPr/>
        <p:txBody>
          <a:bodyPr/>
          <a:lstStyle/>
          <a:p>
            <a:r>
              <a:rPr lang="en-US" b="1" dirty="0" smtClean="0"/>
              <a:t>Taking Control</a:t>
            </a:r>
            <a:endParaRPr lang="en-US" dirty="0"/>
          </a:p>
        </p:txBody>
      </p:sp>
    </p:spTree>
    <p:extLst>
      <p:ext uri="{BB962C8B-B14F-4D97-AF65-F5344CB8AC3E}">
        <p14:creationId xmlns:p14="http://schemas.microsoft.com/office/powerpoint/2010/main" val="1276621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 I make changes?</a:t>
            </a:r>
            <a:endParaRPr lang="en-US" b="1" dirty="0"/>
          </a:p>
        </p:txBody>
      </p:sp>
      <p:sp>
        <p:nvSpPr>
          <p:cNvPr id="3" name="Rectangle 2"/>
          <p:cNvSpPr/>
          <p:nvPr/>
        </p:nvSpPr>
        <p:spPr>
          <a:xfrm>
            <a:off x="1638300" y="1382287"/>
            <a:ext cx="8915400" cy="3293209"/>
          </a:xfrm>
          <a:prstGeom prst="rect">
            <a:avLst/>
          </a:prstGeom>
        </p:spPr>
        <p:txBody>
          <a:bodyPr wrap="square">
            <a:spAutoFit/>
          </a:bodyPr>
          <a:lstStyle/>
          <a:p>
            <a:pPr marL="342900" indent="-342900" fontAlgn="base">
              <a:spcBef>
                <a:spcPct val="20000"/>
              </a:spcBef>
              <a:spcAft>
                <a:spcPct val="0"/>
              </a:spcAft>
              <a:buFont typeface="Wingdings" panose="05000000000000000000" pitchFamily="2" charset="2"/>
              <a:buChar char="§"/>
              <a:defRPr/>
            </a:pPr>
            <a:endParaRPr lang="en-GB" sz="2000" kern="0" dirty="0">
              <a:solidFill>
                <a:srgbClr val="262626"/>
              </a:solidFill>
              <a:latin typeface="Arial" charset="0"/>
              <a:cs typeface="Arial" charset="0"/>
            </a:endParaRPr>
          </a:p>
          <a:p>
            <a:pPr marL="342900" indent="-342900" fontAlgn="base">
              <a:spcBef>
                <a:spcPct val="20000"/>
              </a:spcBef>
              <a:spcAft>
                <a:spcPct val="0"/>
              </a:spcAft>
              <a:buFont typeface="Wingdings" panose="05000000000000000000" pitchFamily="2" charset="2"/>
              <a:buChar char="§"/>
              <a:defRPr/>
            </a:pPr>
            <a:endParaRPr lang="en-GB" sz="2000" kern="0" dirty="0">
              <a:solidFill>
                <a:srgbClr val="262626"/>
              </a:solidFill>
              <a:latin typeface="Arial" charset="0"/>
              <a:cs typeface="Arial" charset="0"/>
            </a:endParaRPr>
          </a:p>
          <a:p>
            <a:pPr marL="342900" indent="-342900" fontAlgn="base">
              <a:spcBef>
                <a:spcPct val="20000"/>
              </a:spcBef>
              <a:spcAft>
                <a:spcPct val="0"/>
              </a:spcAft>
              <a:buFont typeface="Wingdings" panose="05000000000000000000" pitchFamily="2" charset="2"/>
              <a:buChar char="§"/>
              <a:defRPr/>
            </a:pPr>
            <a:r>
              <a:rPr lang="en-GB" sz="2000" kern="0" dirty="0">
                <a:solidFill>
                  <a:srgbClr val="262626"/>
                </a:solidFill>
                <a:latin typeface="Arial" charset="0"/>
                <a:cs typeface="Arial" charset="0"/>
              </a:rPr>
              <a:t>You can make changes via the member website or by contacting the SEI administration team directly</a:t>
            </a:r>
          </a:p>
          <a:p>
            <a:pPr marL="342900" indent="-342900" fontAlgn="base">
              <a:spcBef>
                <a:spcPct val="20000"/>
              </a:spcBef>
              <a:spcAft>
                <a:spcPct val="0"/>
              </a:spcAft>
              <a:buFont typeface="Wingdings" panose="05000000000000000000" pitchFamily="2" charset="2"/>
              <a:buChar char="§"/>
              <a:defRPr/>
            </a:pPr>
            <a:endParaRPr lang="en-GB" sz="2000" kern="0" dirty="0">
              <a:solidFill>
                <a:srgbClr val="262626"/>
              </a:solidFill>
              <a:latin typeface="Arial" charset="0"/>
              <a:cs typeface="Arial" charset="0"/>
            </a:endParaRPr>
          </a:p>
          <a:p>
            <a:pPr marL="342900" indent="-342900" fontAlgn="base">
              <a:spcBef>
                <a:spcPct val="20000"/>
              </a:spcBef>
              <a:spcAft>
                <a:spcPct val="0"/>
              </a:spcAft>
              <a:buFont typeface="Wingdings" panose="05000000000000000000" pitchFamily="2" charset="2"/>
              <a:buChar char="§"/>
              <a:defRPr/>
            </a:pPr>
            <a:r>
              <a:rPr lang="en-GB" sz="2000" kern="0" dirty="0">
                <a:solidFill>
                  <a:srgbClr val="262626"/>
                </a:solidFill>
                <a:latin typeface="Arial" charset="0"/>
                <a:cs typeface="Arial" charset="0"/>
              </a:rPr>
              <a:t>SEI Master Trust Pension Scheme Administration</a:t>
            </a:r>
          </a:p>
          <a:p>
            <a:pPr marL="800100" lvl="2" indent="-342900" fontAlgn="base">
              <a:spcBef>
                <a:spcPct val="20000"/>
              </a:spcBef>
              <a:spcAft>
                <a:spcPct val="0"/>
              </a:spcAft>
              <a:buFont typeface="Wingdings" panose="05000000000000000000" pitchFamily="2" charset="2"/>
              <a:buChar char="§"/>
              <a:tabLst>
                <a:tab pos="0" algn="l"/>
              </a:tabLst>
              <a:defRPr/>
            </a:pPr>
            <a:r>
              <a:rPr lang="en-US" sz="2000" kern="0" dirty="0">
                <a:solidFill>
                  <a:srgbClr val="262626"/>
                </a:solidFill>
                <a:latin typeface="Arial" charset="0"/>
                <a:cs typeface="Arial" charset="0"/>
              </a:rPr>
              <a:t>Email:		</a:t>
            </a:r>
            <a:r>
              <a:rPr lang="en-US" sz="2000" kern="0" dirty="0">
                <a:solidFill>
                  <a:srgbClr val="262626"/>
                </a:solidFill>
                <a:latin typeface="Arial" charset="0"/>
                <a:cs typeface="Arial" charset="0"/>
                <a:hlinkClick r:id="rId3"/>
              </a:rPr>
              <a:t>seic@capita.co.uk</a:t>
            </a:r>
            <a:endParaRPr lang="en-US" sz="2000" kern="0" dirty="0">
              <a:solidFill>
                <a:srgbClr val="262626"/>
              </a:solidFill>
              <a:latin typeface="Arial" charset="0"/>
              <a:cs typeface="Arial" charset="0"/>
            </a:endParaRPr>
          </a:p>
          <a:p>
            <a:pPr marL="800100" lvl="2" indent="-342900" fontAlgn="base">
              <a:spcBef>
                <a:spcPct val="20000"/>
              </a:spcBef>
              <a:spcAft>
                <a:spcPct val="0"/>
              </a:spcAft>
              <a:buFont typeface="Wingdings" panose="05000000000000000000" pitchFamily="2" charset="2"/>
              <a:buChar char="§"/>
              <a:tabLst>
                <a:tab pos="0" algn="l"/>
              </a:tabLst>
              <a:defRPr/>
            </a:pPr>
            <a:r>
              <a:rPr lang="en-GB" sz="2000" kern="0" dirty="0">
                <a:solidFill>
                  <a:srgbClr val="262626"/>
                </a:solidFill>
                <a:latin typeface="Arial" charset="0"/>
                <a:cs typeface="Arial" charset="0"/>
              </a:rPr>
              <a:t>Call:		</a:t>
            </a:r>
            <a:r>
              <a:rPr lang="en-GB" sz="2000" b="1" kern="0" dirty="0">
                <a:solidFill>
                  <a:srgbClr val="262626"/>
                </a:solidFill>
                <a:latin typeface="Arial" charset="0"/>
                <a:cs typeface="Arial" charset="0"/>
              </a:rPr>
              <a:t>0800 0113540</a:t>
            </a:r>
            <a:r>
              <a:rPr lang="en-US" sz="2000" b="1" kern="0" dirty="0">
                <a:solidFill>
                  <a:srgbClr val="262626"/>
                </a:solidFill>
                <a:latin typeface="Arial" charset="0"/>
                <a:cs typeface="Arial" charset="0"/>
              </a:rPr>
              <a:t> </a:t>
            </a:r>
            <a:r>
              <a:rPr lang="en-US" sz="2000" kern="0" dirty="0">
                <a:solidFill>
                  <a:srgbClr val="262626"/>
                </a:solidFill>
                <a:latin typeface="Arial" charset="0"/>
                <a:cs typeface="Arial" charset="0"/>
              </a:rPr>
              <a:t>Monday to Friday from 9am to 5pm</a:t>
            </a:r>
          </a:p>
          <a:p>
            <a:pPr marL="800100" lvl="2" indent="-342900" fontAlgn="base">
              <a:spcBef>
                <a:spcPct val="20000"/>
              </a:spcBef>
              <a:spcAft>
                <a:spcPct val="0"/>
              </a:spcAft>
              <a:buFont typeface="Wingdings" panose="05000000000000000000" pitchFamily="2" charset="2"/>
              <a:buChar char="§"/>
              <a:tabLst>
                <a:tab pos="0" algn="l"/>
              </a:tabLst>
              <a:defRPr/>
            </a:pPr>
            <a:r>
              <a:rPr lang="en-GB" sz="2000" kern="0" dirty="0">
                <a:solidFill>
                  <a:srgbClr val="262626"/>
                </a:solidFill>
                <a:latin typeface="Arial" charset="0"/>
                <a:cs typeface="Arial" charset="0"/>
              </a:rPr>
              <a:t>Website:		</a:t>
            </a:r>
            <a:r>
              <a:rPr lang="en-US" sz="2000" dirty="0">
                <a:solidFill>
                  <a:srgbClr val="262626"/>
                </a:solidFill>
                <a:latin typeface="Arial" charset="0"/>
                <a:cs typeface="Arial" charset="0"/>
                <a:hlinkClick r:id="rId4"/>
              </a:rPr>
              <a:t>www.hartlinkonline.co.uk/sei</a:t>
            </a:r>
            <a:r>
              <a:rPr lang="en-US" sz="2000" dirty="0">
                <a:solidFill>
                  <a:srgbClr val="262626"/>
                </a:solidFill>
                <a:latin typeface="Arial" charset="0"/>
                <a:cs typeface="Arial" charset="0"/>
              </a:rPr>
              <a:t> </a:t>
            </a:r>
            <a:endParaRPr lang="en-US" sz="2000" kern="0" dirty="0">
              <a:solidFill>
                <a:srgbClr val="262626"/>
              </a:solidFill>
              <a:latin typeface="Arial" charset="0"/>
              <a:cs typeface="Arial" charset="0"/>
            </a:endParaRPr>
          </a:p>
        </p:txBody>
      </p:sp>
    </p:spTree>
    <p:extLst>
      <p:ext uri="{BB962C8B-B14F-4D97-AF65-F5344CB8AC3E}">
        <p14:creationId xmlns:p14="http://schemas.microsoft.com/office/powerpoint/2010/main" val="173400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a:t>Agenda</a:t>
            </a:r>
            <a:endParaRPr lang="en-GB" dirty="0"/>
          </a:p>
        </p:txBody>
      </p:sp>
      <p:sp>
        <p:nvSpPr>
          <p:cNvPr id="4" name="Content Placeholder 2"/>
          <p:cNvSpPr>
            <a:spLocks noGrp="1"/>
          </p:cNvSpPr>
          <p:nvPr>
            <p:ph idx="1"/>
          </p:nvPr>
        </p:nvSpPr>
        <p:spPr>
          <a:xfrm>
            <a:off x="2290020" y="1708151"/>
            <a:ext cx="7461504" cy="4067175"/>
          </a:xfrm>
        </p:spPr>
        <p:txBody>
          <a:bodyPr>
            <a:normAutofit fontScale="85000" lnSpcReduction="20000"/>
          </a:bodyPr>
          <a:lstStyle/>
          <a:p>
            <a:pPr marL="0" indent="0" algn="l">
              <a:buNone/>
            </a:pPr>
            <a:endParaRPr lang="en-GB" dirty="0" smtClean="0"/>
          </a:p>
          <a:p>
            <a:pPr marL="1028700" lvl="1" indent="-342900"/>
            <a:r>
              <a:rPr lang="en-GB" sz="2400" dirty="0" smtClean="0"/>
              <a:t>Welcome</a:t>
            </a:r>
          </a:p>
          <a:p>
            <a:pPr lvl="1" indent="0">
              <a:buNone/>
            </a:pPr>
            <a:endParaRPr lang="en-GB" sz="2400" dirty="0" smtClean="0"/>
          </a:p>
          <a:p>
            <a:pPr marL="1028700" lvl="1" indent="-342900"/>
            <a:r>
              <a:rPr lang="en-GB" sz="2400" dirty="0" smtClean="0"/>
              <a:t>Live streaming</a:t>
            </a:r>
          </a:p>
          <a:p>
            <a:pPr marL="1028700" lvl="1" indent="-342900"/>
            <a:endParaRPr lang="en-GB" sz="2400" dirty="0"/>
          </a:p>
          <a:p>
            <a:pPr marL="1028700" lvl="1" indent="-342900"/>
            <a:r>
              <a:rPr lang="en-GB" sz="2400" dirty="0" smtClean="0"/>
              <a:t>Universities Superannuation Scheme </a:t>
            </a:r>
          </a:p>
          <a:p>
            <a:pPr marL="1028700" lvl="1" indent="-342900"/>
            <a:endParaRPr lang="en-GB" sz="2400" dirty="0"/>
          </a:p>
          <a:p>
            <a:pPr marL="1028700" lvl="1" indent="-342900"/>
            <a:r>
              <a:rPr lang="en-GB" sz="2400" dirty="0" smtClean="0"/>
              <a:t>Feedback on annual members’ meeting</a:t>
            </a:r>
          </a:p>
          <a:p>
            <a:pPr marL="1028700" lvl="1" indent="-342900"/>
            <a:endParaRPr lang="en-GB" dirty="0" smtClean="0"/>
          </a:p>
          <a:p>
            <a:pPr marL="1028700" lvl="1" indent="-342900"/>
            <a:endParaRPr lang="en-GB" dirty="0" smtClean="0"/>
          </a:p>
          <a:p>
            <a:pPr marL="0" indent="0" algn="l">
              <a:buNone/>
            </a:pPr>
            <a:r>
              <a:rPr lang="en-GB" dirty="0"/>
              <a:t>	</a:t>
            </a:r>
            <a:endParaRPr lang="en-GB" dirty="0" smtClean="0"/>
          </a:p>
          <a:p>
            <a:pPr marL="0" indent="0" algn="l">
              <a:buNone/>
            </a:pPr>
            <a:r>
              <a:rPr lang="en-GB" dirty="0"/>
              <a:t>	</a:t>
            </a:r>
            <a:endParaRPr lang="en-GB" dirty="0" smtClean="0"/>
          </a:p>
          <a:p>
            <a:pPr marL="0" indent="0" algn="l">
              <a:buNone/>
            </a:pPr>
            <a:r>
              <a:rPr lang="en-GB" sz="5500" dirty="0" smtClean="0"/>
              <a:t>			</a:t>
            </a:r>
            <a:r>
              <a:rPr lang="en-GB" sz="2000" dirty="0" smtClean="0"/>
              <a:t>			</a:t>
            </a:r>
            <a:endParaRPr lang="en-GB" sz="2000"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512976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can I do myself online?</a:t>
            </a:r>
            <a:endParaRPr lang="en-US" b="1" dirty="0"/>
          </a:p>
        </p:txBody>
      </p:sp>
      <p:sp>
        <p:nvSpPr>
          <p:cNvPr id="3" name="Rectangle 2"/>
          <p:cNvSpPr/>
          <p:nvPr/>
        </p:nvSpPr>
        <p:spPr>
          <a:xfrm>
            <a:off x="1638300" y="1752600"/>
            <a:ext cx="2705100" cy="21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t>Contributions</a:t>
            </a:r>
            <a:endParaRPr lang="en-US" b="1" dirty="0"/>
          </a:p>
        </p:txBody>
      </p:sp>
      <p:sp>
        <p:nvSpPr>
          <p:cNvPr id="9" name="Rectangle 8"/>
          <p:cNvSpPr/>
          <p:nvPr/>
        </p:nvSpPr>
        <p:spPr>
          <a:xfrm>
            <a:off x="4492925" y="1752600"/>
            <a:ext cx="2705100" cy="2133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t>Investments</a:t>
            </a:r>
            <a:endParaRPr lang="en-US" b="1" dirty="0"/>
          </a:p>
        </p:txBody>
      </p:sp>
      <p:sp>
        <p:nvSpPr>
          <p:cNvPr id="10" name="Rectangle 9"/>
          <p:cNvSpPr/>
          <p:nvPr/>
        </p:nvSpPr>
        <p:spPr>
          <a:xfrm>
            <a:off x="7347550" y="1752600"/>
            <a:ext cx="2705100" cy="2133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t>Documentation</a:t>
            </a:r>
            <a:endParaRPr lang="en-US" b="1" dirty="0"/>
          </a:p>
        </p:txBody>
      </p:sp>
      <p:sp>
        <p:nvSpPr>
          <p:cNvPr id="11" name="Rectangle 10"/>
          <p:cNvSpPr/>
          <p:nvPr/>
        </p:nvSpPr>
        <p:spPr>
          <a:xfrm>
            <a:off x="3048000" y="4038600"/>
            <a:ext cx="2705100" cy="2133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t>Nominations</a:t>
            </a:r>
            <a:endParaRPr lang="en-US" b="1" dirty="0"/>
          </a:p>
        </p:txBody>
      </p:sp>
      <p:sp>
        <p:nvSpPr>
          <p:cNvPr id="12" name="Rectangle 11"/>
          <p:cNvSpPr/>
          <p:nvPr/>
        </p:nvSpPr>
        <p:spPr>
          <a:xfrm>
            <a:off x="6025192" y="4034287"/>
            <a:ext cx="2705100" cy="2133600"/>
          </a:xfrm>
          <a:prstGeom prst="rect">
            <a:avLst/>
          </a:prstGeom>
          <a:solidFill>
            <a:srgbClr val="014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t>Planning Tools</a:t>
            </a:r>
            <a:endParaRPr lang="en-US" b="1" dirty="0"/>
          </a:p>
        </p:txBody>
      </p:sp>
      <p:pic>
        <p:nvPicPr>
          <p:cNvPr id="13" name="Picture 12"/>
          <p:cNvPicPr>
            <a:picLocks noChangeAspect="1"/>
          </p:cNvPicPr>
          <p:nvPr/>
        </p:nvPicPr>
        <p:blipFill>
          <a:blip r:embed="rId3"/>
          <a:stretch>
            <a:fillRect/>
          </a:stretch>
        </p:blipFill>
        <p:spPr>
          <a:xfrm>
            <a:off x="8152191" y="2427901"/>
            <a:ext cx="1080120" cy="1001100"/>
          </a:xfrm>
          <a:prstGeom prst="rect">
            <a:avLst/>
          </a:prstGeom>
        </p:spPr>
      </p:pic>
      <p:pic>
        <p:nvPicPr>
          <p:cNvPr id="14" name="Picture 13"/>
          <p:cNvPicPr>
            <a:picLocks noChangeAspect="1"/>
          </p:cNvPicPr>
          <p:nvPr/>
        </p:nvPicPr>
        <p:blipFill>
          <a:blip r:embed="rId4"/>
          <a:stretch>
            <a:fillRect/>
          </a:stretch>
        </p:blipFill>
        <p:spPr>
          <a:xfrm>
            <a:off x="5269410" y="2427901"/>
            <a:ext cx="1152130" cy="1001100"/>
          </a:xfrm>
          <a:prstGeom prst="rect">
            <a:avLst/>
          </a:prstGeom>
        </p:spPr>
      </p:pic>
      <p:pic>
        <p:nvPicPr>
          <p:cNvPr id="15" name="Picture 14"/>
          <p:cNvPicPr>
            <a:picLocks noChangeAspect="1"/>
          </p:cNvPicPr>
          <p:nvPr/>
        </p:nvPicPr>
        <p:blipFill>
          <a:blip r:embed="rId5"/>
          <a:stretch>
            <a:fillRect/>
          </a:stretch>
        </p:blipFill>
        <p:spPr>
          <a:xfrm>
            <a:off x="3750216" y="4609747"/>
            <a:ext cx="1300669" cy="982681"/>
          </a:xfrm>
          <a:prstGeom prst="rect">
            <a:avLst/>
          </a:prstGeom>
        </p:spPr>
      </p:pic>
      <p:pic>
        <p:nvPicPr>
          <p:cNvPr id="16" name="Picture 15"/>
          <p:cNvPicPr>
            <a:picLocks noChangeAspect="1"/>
          </p:cNvPicPr>
          <p:nvPr/>
        </p:nvPicPr>
        <p:blipFill>
          <a:blip r:embed="rId6"/>
          <a:stretch>
            <a:fillRect/>
          </a:stretch>
        </p:blipFill>
        <p:spPr>
          <a:xfrm>
            <a:off x="2286001" y="2427901"/>
            <a:ext cx="1444163" cy="1030926"/>
          </a:xfrm>
          <a:prstGeom prst="rect">
            <a:avLst/>
          </a:prstGeom>
        </p:spPr>
      </p:pic>
      <p:pic>
        <p:nvPicPr>
          <p:cNvPr id="17" name="Picture 16"/>
          <p:cNvPicPr>
            <a:picLocks noChangeAspect="1"/>
          </p:cNvPicPr>
          <p:nvPr/>
        </p:nvPicPr>
        <p:blipFill>
          <a:blip r:embed="rId7"/>
          <a:stretch>
            <a:fillRect/>
          </a:stretch>
        </p:blipFill>
        <p:spPr>
          <a:xfrm>
            <a:off x="6873686" y="4602557"/>
            <a:ext cx="1008112" cy="989870"/>
          </a:xfrm>
          <a:prstGeom prst="rect">
            <a:avLst/>
          </a:prstGeom>
        </p:spPr>
      </p:pic>
    </p:spTree>
    <p:extLst>
      <p:ext uri="{BB962C8B-B14F-4D97-AF65-F5344CB8AC3E}">
        <p14:creationId xmlns:p14="http://schemas.microsoft.com/office/powerpoint/2010/main" val="338568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if I have other pensions?</a:t>
            </a:r>
            <a:endParaRPr lang="en-US" b="1" dirty="0"/>
          </a:p>
        </p:txBody>
      </p:sp>
      <p:sp>
        <p:nvSpPr>
          <p:cNvPr id="7" name="Rectangle 6"/>
          <p:cNvSpPr/>
          <p:nvPr/>
        </p:nvSpPr>
        <p:spPr>
          <a:xfrm>
            <a:off x="1538536" y="1775461"/>
            <a:ext cx="4862264" cy="3139321"/>
          </a:xfrm>
          <a:prstGeom prst="rect">
            <a:avLst/>
          </a:prstGeom>
        </p:spPr>
        <p:txBody>
          <a:bodyPr wrap="square">
            <a:spAutoFit/>
          </a:bodyPr>
          <a:lstStyle/>
          <a:p>
            <a:pPr marL="342900" indent="-342900">
              <a:lnSpc>
                <a:spcPct val="150000"/>
              </a:lnSpc>
              <a:spcBef>
                <a:spcPts val="600"/>
              </a:spcBef>
              <a:spcAft>
                <a:spcPts val="600"/>
              </a:spcAft>
              <a:buFont typeface="Wingdings" panose="05000000000000000000" pitchFamily="2" charset="2"/>
              <a:buChar char="§"/>
            </a:pPr>
            <a:r>
              <a:rPr lang="en-GB" sz="1400" dirty="0"/>
              <a:t>You can transfer other pension plans into the SEI Master Trust;</a:t>
            </a:r>
          </a:p>
          <a:p>
            <a:pPr marL="342900" indent="-342900">
              <a:lnSpc>
                <a:spcPct val="150000"/>
              </a:lnSpc>
              <a:spcBef>
                <a:spcPts val="600"/>
              </a:spcBef>
              <a:spcAft>
                <a:spcPts val="600"/>
              </a:spcAft>
              <a:buFont typeface="Wingdings" panose="05000000000000000000" pitchFamily="2" charset="2"/>
              <a:buChar char="§"/>
            </a:pPr>
            <a:r>
              <a:rPr lang="en-GB" sz="1400" dirty="0"/>
              <a:t>If you wish to transfer, you’ll need to complete and return the authority form which can be found online;</a:t>
            </a:r>
          </a:p>
          <a:p>
            <a:pPr marL="342900" indent="-342900">
              <a:lnSpc>
                <a:spcPct val="150000"/>
              </a:lnSpc>
              <a:spcBef>
                <a:spcPts val="600"/>
              </a:spcBef>
              <a:spcAft>
                <a:spcPts val="600"/>
              </a:spcAft>
              <a:buFont typeface="Wingdings" panose="05000000000000000000" pitchFamily="2" charset="2"/>
              <a:buChar char="§"/>
            </a:pPr>
            <a:r>
              <a:rPr lang="en-GB" sz="1400" dirty="0"/>
              <a:t>Alternatively, you can speak to a member of the administration team who can discuss this with you.</a:t>
            </a:r>
          </a:p>
          <a:p>
            <a:pPr>
              <a:lnSpc>
                <a:spcPct val="150000"/>
              </a:lnSpc>
              <a:spcBef>
                <a:spcPts val="600"/>
              </a:spcBef>
              <a:spcAft>
                <a:spcPts val="600"/>
              </a:spcAft>
            </a:pPr>
            <a:r>
              <a:rPr lang="en-GB" sz="1400" b="1" i="1" dirty="0"/>
              <a:t>The Trustee recommends that you take financial advice when considering transfers.</a:t>
            </a:r>
          </a:p>
        </p:txBody>
      </p:sp>
      <p:grpSp>
        <p:nvGrpSpPr>
          <p:cNvPr id="8" name="Group 7"/>
          <p:cNvGrpSpPr/>
          <p:nvPr/>
        </p:nvGrpSpPr>
        <p:grpSpPr>
          <a:xfrm>
            <a:off x="6323078" y="1412776"/>
            <a:ext cx="4268722" cy="4759425"/>
            <a:chOff x="7355840" y="1316201"/>
            <a:chExt cx="4328160" cy="5257319"/>
          </a:xfrm>
        </p:grpSpPr>
        <p:pic>
          <p:nvPicPr>
            <p:cNvPr id="9" name="Picture 8"/>
            <p:cNvPicPr>
              <a:picLocks noChangeAspect="1"/>
            </p:cNvPicPr>
            <p:nvPr/>
          </p:nvPicPr>
          <p:blipFill>
            <a:blip r:embed="rId3"/>
            <a:stretch>
              <a:fillRect/>
            </a:stretch>
          </p:blipFill>
          <p:spPr>
            <a:xfrm>
              <a:off x="7355840" y="1316201"/>
              <a:ext cx="4328160" cy="5257319"/>
            </a:xfrm>
            <a:prstGeom prst="rect">
              <a:avLst/>
            </a:prstGeom>
          </p:spPr>
        </p:pic>
        <p:sp>
          <p:nvSpPr>
            <p:cNvPr id="10" name="Rectangle 9"/>
            <p:cNvSpPr/>
            <p:nvPr/>
          </p:nvSpPr>
          <p:spPr>
            <a:xfrm>
              <a:off x="8097520" y="1625600"/>
              <a:ext cx="3434080" cy="16256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Arial"/>
              </a:endParaRPr>
            </a:p>
          </p:txBody>
        </p:sp>
        <p:sp>
          <p:nvSpPr>
            <p:cNvPr id="11" name="Rectangle 10"/>
            <p:cNvSpPr/>
            <p:nvPr/>
          </p:nvSpPr>
          <p:spPr>
            <a:xfrm>
              <a:off x="7508240" y="2123440"/>
              <a:ext cx="3845560" cy="24384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Arial"/>
              </a:endParaRPr>
            </a:p>
          </p:txBody>
        </p:sp>
        <p:sp>
          <p:nvSpPr>
            <p:cNvPr id="12" name="Rectangle 11"/>
            <p:cNvSpPr/>
            <p:nvPr/>
          </p:nvSpPr>
          <p:spPr>
            <a:xfrm>
              <a:off x="7508240" y="5943600"/>
              <a:ext cx="4023360" cy="3556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Arial"/>
              </a:endParaRPr>
            </a:p>
          </p:txBody>
        </p:sp>
      </p:grpSp>
    </p:spTree>
    <p:extLst>
      <p:ext uri="{BB962C8B-B14F-4D97-AF65-F5344CB8AC3E}">
        <p14:creationId xmlns:p14="http://schemas.microsoft.com/office/powerpoint/2010/main" val="1618128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happens if I leave CUACPS?</a:t>
            </a:r>
            <a:endParaRPr lang="en-US" b="1" dirty="0"/>
          </a:p>
        </p:txBody>
      </p:sp>
      <p:sp>
        <p:nvSpPr>
          <p:cNvPr id="7" name="Rectangle 6"/>
          <p:cNvSpPr/>
          <p:nvPr/>
        </p:nvSpPr>
        <p:spPr>
          <a:xfrm>
            <a:off x="1638300" y="1517572"/>
            <a:ext cx="8469188" cy="3816429"/>
          </a:xfrm>
          <a:prstGeom prst="rect">
            <a:avLst/>
          </a:prstGeom>
        </p:spPr>
        <p:txBody>
          <a:bodyPr wrap="square">
            <a:spAutoFit/>
          </a:bodyPr>
          <a:lstStyle/>
          <a:p>
            <a:pPr marL="342900" indent="-342900">
              <a:lnSpc>
                <a:spcPct val="150000"/>
              </a:lnSpc>
              <a:spcBef>
                <a:spcPts val="600"/>
              </a:spcBef>
              <a:spcAft>
                <a:spcPts val="600"/>
              </a:spcAft>
              <a:buFont typeface="Wingdings" panose="05000000000000000000" pitchFamily="2" charset="2"/>
              <a:buChar char="§"/>
            </a:pPr>
            <a:r>
              <a:rPr lang="en-US" dirty="0"/>
              <a:t>We will write to explain your options</a:t>
            </a:r>
          </a:p>
          <a:p>
            <a:pPr marL="342900" indent="-342900">
              <a:lnSpc>
                <a:spcPct val="150000"/>
              </a:lnSpc>
              <a:spcBef>
                <a:spcPts val="600"/>
              </a:spcBef>
              <a:spcAft>
                <a:spcPts val="600"/>
              </a:spcAft>
              <a:buFont typeface="Wingdings" panose="05000000000000000000" pitchFamily="2" charset="2"/>
              <a:buChar char="§"/>
            </a:pPr>
            <a:r>
              <a:rPr lang="en-US" dirty="0"/>
              <a:t>Recommend you update your contact information </a:t>
            </a:r>
          </a:p>
          <a:p>
            <a:pPr marL="342900" indent="-342900">
              <a:lnSpc>
                <a:spcPct val="150000"/>
              </a:lnSpc>
              <a:spcBef>
                <a:spcPts val="600"/>
              </a:spcBef>
              <a:spcAft>
                <a:spcPts val="600"/>
              </a:spcAft>
              <a:buFont typeface="Wingdings" panose="05000000000000000000" pitchFamily="2" charset="2"/>
              <a:buChar char="§"/>
            </a:pPr>
            <a:r>
              <a:rPr lang="en-US" dirty="0"/>
              <a:t>Contributions stop, but you can still transfer pensions in</a:t>
            </a:r>
          </a:p>
          <a:p>
            <a:pPr marL="342900" indent="-342900">
              <a:spcBef>
                <a:spcPts val="600"/>
              </a:spcBef>
              <a:spcAft>
                <a:spcPts val="600"/>
              </a:spcAft>
              <a:buFont typeface="Wingdings" panose="05000000000000000000" pitchFamily="2" charset="2"/>
              <a:buChar char="§"/>
            </a:pPr>
            <a:r>
              <a:rPr lang="en-US" dirty="0"/>
              <a:t>Stay in the Pension Plan and still take benefits from 55</a:t>
            </a:r>
          </a:p>
          <a:p>
            <a:pPr>
              <a:lnSpc>
                <a:spcPct val="150000"/>
              </a:lnSpc>
            </a:pPr>
            <a:r>
              <a:rPr lang="en-US" b="1" u="sng" dirty="0"/>
              <a:t>or </a:t>
            </a:r>
          </a:p>
          <a:p>
            <a:pPr marL="342900" indent="-342900">
              <a:lnSpc>
                <a:spcPct val="150000"/>
              </a:lnSpc>
              <a:buFont typeface="Wingdings" panose="05000000000000000000" pitchFamily="2" charset="2"/>
              <a:buChar char="§"/>
            </a:pPr>
            <a:r>
              <a:rPr lang="en-US" dirty="0"/>
              <a:t>Transfer your pension account to another pension (at any time)</a:t>
            </a:r>
          </a:p>
          <a:p>
            <a:pPr marL="342900" indent="-342900">
              <a:lnSpc>
                <a:spcPct val="150000"/>
              </a:lnSpc>
              <a:buFont typeface="Wingdings" panose="05000000000000000000" pitchFamily="2" charset="2"/>
              <a:buChar char="§"/>
            </a:pPr>
            <a:r>
              <a:rPr lang="en-US" dirty="0"/>
              <a:t>Take financial advice and beware of scams if considering a transfer</a:t>
            </a:r>
          </a:p>
          <a:p>
            <a:pPr marL="342900" indent="-342900">
              <a:lnSpc>
                <a:spcPct val="150000"/>
              </a:lnSpc>
              <a:buFont typeface="Wingdings" panose="05000000000000000000" pitchFamily="2" charset="2"/>
              <a:buChar char="§"/>
            </a:pPr>
            <a:r>
              <a:rPr lang="en-US" dirty="0"/>
              <a:t>Visit FCA site </a:t>
            </a:r>
            <a:r>
              <a:rPr lang="en-GB" dirty="0">
                <a:hlinkClick r:id="rId3"/>
              </a:rPr>
              <a:t>https://www.fca.org.uk/scamsmart</a:t>
            </a:r>
            <a:r>
              <a:rPr lang="en-GB" dirty="0"/>
              <a:t> for more information.</a:t>
            </a:r>
            <a:endParaRPr lang="en-US" dirty="0"/>
          </a:p>
        </p:txBody>
      </p:sp>
    </p:spTree>
    <p:extLst>
      <p:ext uri="{BB962C8B-B14F-4D97-AF65-F5344CB8AC3E}">
        <p14:creationId xmlns:p14="http://schemas.microsoft.com/office/powerpoint/2010/main" val="3625601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if I should die before retirement?</a:t>
            </a:r>
            <a:endParaRPr lang="en-US" b="1" dirty="0"/>
          </a:p>
        </p:txBody>
      </p:sp>
      <p:sp>
        <p:nvSpPr>
          <p:cNvPr id="3" name="Text Placeholder 2"/>
          <p:cNvSpPr>
            <a:spLocks noGrp="1"/>
          </p:cNvSpPr>
          <p:nvPr>
            <p:ph type="body" sz="quarter" idx="11"/>
          </p:nvPr>
        </p:nvSpPr>
        <p:spPr>
          <a:xfrm>
            <a:off x="1638300" y="1905000"/>
            <a:ext cx="8915400" cy="3505200"/>
          </a:xfrm>
        </p:spPr>
        <p:txBody>
          <a:bodyPr/>
          <a:lstStyle/>
          <a:p>
            <a:pPr>
              <a:buFont typeface="Wingdings" panose="05000000000000000000" pitchFamily="2" charset="2"/>
              <a:buChar char="§"/>
            </a:pPr>
            <a:r>
              <a:rPr lang="en-US" sz="1800" dirty="0"/>
              <a:t> Value of your fund is payable as a lump sum</a:t>
            </a:r>
          </a:p>
          <a:p>
            <a:pPr>
              <a:buFont typeface="Wingdings" panose="05000000000000000000" pitchFamily="2" charset="2"/>
              <a:buChar char="§"/>
            </a:pPr>
            <a:endParaRPr lang="en-GB" sz="1800" u="sng" dirty="0"/>
          </a:p>
          <a:p>
            <a:pPr>
              <a:buFont typeface="Wingdings" panose="05000000000000000000" pitchFamily="2" charset="2"/>
              <a:buChar char="§"/>
            </a:pPr>
            <a:r>
              <a:rPr lang="en-GB" sz="1800" dirty="0"/>
              <a:t>Trustee will consider you wishes before deciding where benefits should be paid</a:t>
            </a:r>
          </a:p>
          <a:p>
            <a:pPr>
              <a:buFont typeface="Wingdings" panose="05000000000000000000" pitchFamily="2" charset="2"/>
              <a:buChar char="§"/>
            </a:pPr>
            <a:endParaRPr lang="en-GB" sz="1800" u="sng" dirty="0"/>
          </a:p>
          <a:p>
            <a:pPr>
              <a:buFont typeface="Wingdings" panose="05000000000000000000" pitchFamily="2" charset="2"/>
              <a:buChar char="§"/>
            </a:pPr>
            <a:r>
              <a:rPr lang="en-US" sz="1800" dirty="0"/>
              <a:t> So </a:t>
            </a:r>
            <a:r>
              <a:rPr lang="en-US" sz="1800" u="sng" dirty="0"/>
              <a:t>please</a:t>
            </a:r>
            <a:r>
              <a:rPr lang="en-US" sz="1800" dirty="0"/>
              <a:t> tell us who you would like the benefits to be paid to</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  And let us know if your circumstances change.</a:t>
            </a:r>
          </a:p>
        </p:txBody>
      </p:sp>
    </p:spTree>
    <p:extLst>
      <p:ext uri="{BB962C8B-B14F-4D97-AF65-F5344CB8AC3E}">
        <p14:creationId xmlns:p14="http://schemas.microsoft.com/office/powerpoint/2010/main" val="2644984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When can I take my pension?</a:t>
            </a:r>
            <a:endParaRPr lang="en-US" b="1" dirty="0"/>
          </a:p>
        </p:txBody>
      </p:sp>
      <p:grpSp>
        <p:nvGrpSpPr>
          <p:cNvPr id="7" name="Group 6"/>
          <p:cNvGrpSpPr/>
          <p:nvPr/>
        </p:nvGrpSpPr>
        <p:grpSpPr>
          <a:xfrm>
            <a:off x="1638300" y="1484784"/>
            <a:ext cx="8915401" cy="1948190"/>
            <a:chOff x="480176" y="4442916"/>
            <a:chExt cx="8484312" cy="165038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76" y="4442916"/>
              <a:ext cx="5081635" cy="165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dsnowdon\AppData\Local\Microsoft\Windows\Temporary Internet Files\Content.Outlook\7LDYQBNM\cho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444159"/>
              <a:ext cx="3312368" cy="164913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638300" y="3810234"/>
            <a:ext cx="8915401" cy="2139047"/>
          </a:xfrm>
          <a:prstGeom prst="rect">
            <a:avLst/>
          </a:prstGeom>
        </p:spPr>
        <p:txBody>
          <a:bodyPr wrap="square">
            <a:spAutoFit/>
          </a:bodyPr>
          <a:lstStyle/>
          <a:p>
            <a:pPr fontAlgn="base">
              <a:spcBef>
                <a:spcPct val="0"/>
              </a:spcBef>
              <a:spcAft>
                <a:spcPts val="600"/>
              </a:spcAft>
              <a:buFont typeface="Wingdings" panose="05000000000000000000" pitchFamily="2" charset="2"/>
              <a:buChar char="§"/>
            </a:pPr>
            <a:r>
              <a:rPr lang="en-GB" altLang="en-US" dirty="0">
                <a:solidFill>
                  <a:srgbClr val="262626"/>
                </a:solidFill>
                <a:cs typeface="Arial" charset="0"/>
              </a:rPr>
              <a:t>  Access some (or all) of your account from age 55 onwards</a:t>
            </a:r>
          </a:p>
          <a:p>
            <a:pPr fontAlgn="base">
              <a:spcBef>
                <a:spcPct val="0"/>
              </a:spcBef>
              <a:spcAft>
                <a:spcPts val="600"/>
              </a:spcAft>
              <a:buFont typeface="Wingdings" panose="05000000000000000000" pitchFamily="2" charset="2"/>
              <a:buChar char="§"/>
            </a:pPr>
            <a:r>
              <a:rPr lang="en-GB" altLang="en-US" dirty="0">
                <a:solidFill>
                  <a:srgbClr val="262626"/>
                </a:solidFill>
                <a:cs typeface="Arial" charset="0"/>
              </a:rPr>
              <a:t>  25% of your account is tax-free and the other 75% taxable</a:t>
            </a:r>
          </a:p>
          <a:p>
            <a:pPr fontAlgn="base">
              <a:spcBef>
                <a:spcPct val="0"/>
              </a:spcBef>
              <a:spcAft>
                <a:spcPts val="600"/>
              </a:spcAft>
              <a:buFont typeface="Wingdings" panose="05000000000000000000" pitchFamily="2" charset="2"/>
              <a:buChar char="§"/>
            </a:pPr>
            <a:r>
              <a:rPr lang="en-GB" altLang="en-US" dirty="0">
                <a:solidFill>
                  <a:srgbClr val="262626"/>
                </a:solidFill>
                <a:cs typeface="Arial" charset="0"/>
              </a:rPr>
              <a:t>  Take regular income, lump sum(s) or ‘income for life’ </a:t>
            </a:r>
          </a:p>
          <a:p>
            <a:pPr fontAlgn="base">
              <a:spcBef>
                <a:spcPct val="0"/>
              </a:spcBef>
              <a:spcAft>
                <a:spcPts val="600"/>
              </a:spcAft>
              <a:buFont typeface="Wingdings" panose="05000000000000000000" pitchFamily="2" charset="2"/>
              <a:buChar char="§"/>
            </a:pPr>
            <a:r>
              <a:rPr lang="en-US" altLang="en-US" dirty="0">
                <a:solidFill>
                  <a:srgbClr val="262626"/>
                </a:solidFill>
                <a:cs typeface="Arial" charset="0"/>
              </a:rPr>
              <a:t>  Trustee recommends guidance and advice first, even if fees payable</a:t>
            </a:r>
          </a:p>
          <a:p>
            <a:pPr fontAlgn="base">
              <a:spcBef>
                <a:spcPct val="0"/>
              </a:spcBef>
              <a:spcAft>
                <a:spcPts val="600"/>
              </a:spcAft>
              <a:buFont typeface="Wingdings" panose="05000000000000000000" pitchFamily="2" charset="2"/>
              <a:buChar char="§"/>
            </a:pPr>
            <a:r>
              <a:rPr lang="en-US" altLang="en-US" dirty="0">
                <a:solidFill>
                  <a:srgbClr val="262626"/>
                </a:solidFill>
                <a:cs typeface="Arial" charset="0"/>
              </a:rPr>
              <a:t>  Trustee appointed a Retirement Adviser, or you can obviously use your own  </a:t>
            </a:r>
          </a:p>
          <a:p>
            <a:pPr fontAlgn="base">
              <a:spcBef>
                <a:spcPct val="0"/>
              </a:spcBef>
              <a:spcAft>
                <a:spcPts val="600"/>
              </a:spcAft>
              <a:buFont typeface="Wingdings" panose="05000000000000000000" pitchFamily="2" charset="2"/>
              <a:buChar char="§"/>
            </a:pPr>
            <a:r>
              <a:rPr lang="en-US" altLang="en-US" dirty="0">
                <a:solidFill>
                  <a:srgbClr val="262626"/>
                </a:solidFill>
                <a:cs typeface="Arial" charset="0"/>
              </a:rPr>
              <a:t>  Full details on the website and we’ll send them as you approach retirement</a:t>
            </a:r>
            <a:r>
              <a:rPr lang="en-US" altLang="en-US" sz="1400" dirty="0">
                <a:solidFill>
                  <a:srgbClr val="262626"/>
                </a:solidFill>
                <a:cs typeface="Arial" charset="0"/>
              </a:rPr>
              <a:t>.</a:t>
            </a:r>
          </a:p>
        </p:txBody>
      </p:sp>
    </p:spTree>
    <p:extLst>
      <p:ext uri="{BB962C8B-B14F-4D97-AF65-F5344CB8AC3E}">
        <p14:creationId xmlns:p14="http://schemas.microsoft.com/office/powerpoint/2010/main" val="4058385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C3F4-2C6F-7842-B524-37D94AF789A3}"/>
              </a:ext>
            </a:extLst>
          </p:cNvPr>
          <p:cNvSpPr>
            <a:spLocks noGrp="1"/>
          </p:cNvSpPr>
          <p:nvPr>
            <p:ph type="ctrTitle"/>
          </p:nvPr>
        </p:nvSpPr>
        <p:spPr/>
        <p:txBody>
          <a:bodyPr/>
          <a:lstStyle/>
          <a:p>
            <a:r>
              <a:rPr lang="en-US" b="1" dirty="0" smtClean="0"/>
              <a:t>Any Questions?</a:t>
            </a:r>
            <a:endParaRPr lang="en-US" dirty="0"/>
          </a:p>
        </p:txBody>
      </p:sp>
    </p:spTree>
    <p:extLst>
      <p:ext uri="{BB962C8B-B14F-4D97-AF65-F5344CB8AC3E}">
        <p14:creationId xmlns:p14="http://schemas.microsoft.com/office/powerpoint/2010/main" val="482195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ctrTitle" idx="4294967295"/>
          </p:nvPr>
        </p:nvSpPr>
        <p:spPr>
          <a:xfrm>
            <a:off x="1669415" y="2349500"/>
            <a:ext cx="8785225" cy="1223963"/>
          </a:xfrm>
          <a:prstGeom prst="rect">
            <a:avLst/>
          </a:prstGeom>
        </p:spPr>
        <p:txBody>
          <a:bodyPr/>
          <a:lstStyle/>
          <a:p>
            <a:pPr eaLnBrk="1" hangingPunct="1"/>
            <a:r>
              <a:rPr lang="en-US" altLang="en-US" sz="3200" b="1" dirty="0" err="1"/>
              <a:t>CAMbens</a:t>
            </a:r>
            <a:r>
              <a:rPr lang="en-US" altLang="en-US" sz="3200" b="1" dirty="0"/>
              <a:t> Employee Benefits</a:t>
            </a:r>
          </a:p>
        </p:txBody>
      </p:sp>
      <p:sp>
        <p:nvSpPr>
          <p:cNvPr id="4" name="Rectangle 3"/>
          <p:cNvSpPr txBox="1">
            <a:spLocks noChangeArrowheads="1"/>
          </p:cNvSpPr>
          <p:nvPr/>
        </p:nvSpPr>
        <p:spPr bwMode="auto">
          <a:xfrm>
            <a:off x="1854201" y="4293097"/>
            <a:ext cx="8374063" cy="89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algn="ctr" eaLnBrk="1" hangingPunct="1">
              <a:lnSpc>
                <a:spcPct val="80000"/>
              </a:lnSpc>
              <a:spcAft>
                <a:spcPct val="0"/>
              </a:spcAft>
              <a:defRPr/>
            </a:pPr>
            <a:endParaRPr lang="en-GB" altLang="en-US" sz="1400" kern="0" dirty="0"/>
          </a:p>
          <a:p>
            <a:pPr eaLnBrk="1" hangingPunct="1">
              <a:lnSpc>
                <a:spcPct val="80000"/>
              </a:lnSpc>
              <a:spcAft>
                <a:spcPct val="0"/>
              </a:spcAft>
              <a:defRPr/>
            </a:pPr>
            <a:endParaRPr lang="en-GB" altLang="en-US" sz="2000" kern="0" baseline="30000" dirty="0"/>
          </a:p>
          <a:p>
            <a:pPr eaLnBrk="1" hangingPunct="1">
              <a:lnSpc>
                <a:spcPct val="80000"/>
              </a:lnSpc>
              <a:spcAft>
                <a:spcPct val="0"/>
              </a:spcAft>
              <a:defRPr/>
            </a:pPr>
            <a:r>
              <a:rPr lang="en-GB" altLang="en-US" sz="2000" kern="0" dirty="0"/>
              <a:t>3</a:t>
            </a:r>
            <a:r>
              <a:rPr lang="en-GB" altLang="en-US" sz="2000" kern="0" baseline="30000" dirty="0"/>
              <a:t>rd</a:t>
            </a:r>
            <a:r>
              <a:rPr lang="en-GB" altLang="en-US" sz="2000" kern="0" dirty="0"/>
              <a:t> March 2020</a:t>
            </a:r>
          </a:p>
          <a:p>
            <a:pPr algn="ctr" eaLnBrk="1" hangingPunct="1">
              <a:lnSpc>
                <a:spcPct val="80000"/>
              </a:lnSpc>
              <a:spcAft>
                <a:spcPct val="0"/>
              </a:spcAft>
              <a:defRPr/>
            </a:pPr>
            <a:endParaRPr lang="en-GB" altLang="en-US" sz="2000" b="0" kern="0" dirty="0">
              <a:solidFill>
                <a:schemeClr val="bg1"/>
              </a:solidFill>
            </a:endParaRPr>
          </a:p>
          <a:p>
            <a:pPr algn="ctr" eaLnBrk="1" hangingPunct="1">
              <a:lnSpc>
                <a:spcPct val="80000"/>
              </a:lnSpc>
              <a:spcAft>
                <a:spcPct val="0"/>
              </a:spcAft>
              <a:defRPr/>
            </a:pPr>
            <a:endParaRPr lang="en-GB" altLang="en-US" sz="800" b="0" kern="0" dirty="0">
              <a:solidFill>
                <a:schemeClr val="bg1"/>
              </a:solidFill>
            </a:endParaRPr>
          </a:p>
          <a:p>
            <a:pPr eaLnBrk="1" hangingPunct="1">
              <a:lnSpc>
                <a:spcPct val="80000"/>
              </a:lnSpc>
              <a:defRPr/>
            </a:pPr>
            <a:endParaRPr lang="en-GB" altLang="en-US" sz="800" kern="0" dirty="0"/>
          </a:p>
        </p:txBody>
      </p:sp>
    </p:spTree>
    <p:extLst>
      <p:ext uri="{BB962C8B-B14F-4D97-AF65-F5344CB8AC3E}">
        <p14:creationId xmlns:p14="http://schemas.microsoft.com/office/powerpoint/2010/main" val="312866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895" y="1708151"/>
            <a:ext cx="5433402" cy="4067175"/>
          </a:xfrm>
        </p:spPr>
        <p:txBody>
          <a:bodyPr/>
          <a:lstStyle/>
          <a:p>
            <a:pPr marL="457200" indent="-457200">
              <a:buFont typeface="+mj-lt"/>
              <a:buAutoNum type="arabicPeriod"/>
            </a:pPr>
            <a:r>
              <a:rPr lang="en-GB" sz="2200" dirty="0"/>
              <a:t>An overview of </a:t>
            </a:r>
            <a:r>
              <a:rPr lang="en-GB" sz="2200" dirty="0" err="1"/>
              <a:t>CAMbens</a:t>
            </a:r>
            <a:r>
              <a:rPr lang="en-GB" sz="2200" dirty="0"/>
              <a:t> employee benefits</a:t>
            </a:r>
          </a:p>
          <a:p>
            <a:pPr marL="457200" indent="-457200">
              <a:buFont typeface="+mj-lt"/>
              <a:buAutoNum type="arabicPeriod"/>
            </a:pPr>
            <a:r>
              <a:rPr lang="en-GB" sz="2200" dirty="0"/>
              <a:t>Where to find information and who you can contact</a:t>
            </a:r>
          </a:p>
          <a:p>
            <a:pPr marL="457200" indent="-457200">
              <a:buFont typeface="+mj-lt"/>
              <a:buAutoNum type="arabicPeriod"/>
            </a:pPr>
            <a:r>
              <a:rPr lang="en-GB" sz="2200" dirty="0"/>
              <a:t>Your questions</a:t>
            </a:r>
          </a:p>
        </p:txBody>
      </p:sp>
      <p:sp>
        <p:nvSpPr>
          <p:cNvPr id="2" name="Title 1"/>
          <p:cNvSpPr>
            <a:spLocks noGrp="1"/>
          </p:cNvSpPr>
          <p:nvPr>
            <p:ph type="title" idx="4294967295"/>
          </p:nvPr>
        </p:nvSpPr>
        <p:spPr/>
        <p:txBody>
          <a:bodyPr/>
          <a:lstStyle/>
          <a:p>
            <a:r>
              <a:rPr lang="en-GB" sz="2600" dirty="0" smtClean="0">
                <a:solidFill>
                  <a:schemeClr val="bg1"/>
                </a:solidFill>
                <a:latin typeface="Arial" panose="020B0604020202020204" pitchFamily="34" charset="0"/>
                <a:cs typeface="Arial" panose="020B0604020202020204" pitchFamily="34" charset="0"/>
              </a:rPr>
              <a:t/>
            </a:r>
            <a:br>
              <a:rPr lang="en-GB" sz="2600" dirty="0" smtClean="0">
                <a:solidFill>
                  <a:schemeClr val="bg1"/>
                </a:solidFill>
                <a:latin typeface="Arial" panose="020B0604020202020204" pitchFamily="34" charset="0"/>
                <a:cs typeface="Arial" panose="020B0604020202020204" pitchFamily="34" charset="0"/>
              </a:rPr>
            </a:br>
            <a:r>
              <a:rPr lang="en-GB" sz="2600" dirty="0">
                <a:solidFill>
                  <a:schemeClr val="bg1"/>
                </a:solidFill>
                <a:latin typeface="Arial" panose="020B0604020202020204" pitchFamily="34" charset="0"/>
                <a:cs typeface="Arial" panose="020B0604020202020204" pitchFamily="34" charset="0"/>
              </a:rPr>
              <a:t>	</a:t>
            </a:r>
            <a:r>
              <a:rPr lang="en-GB" sz="2600" dirty="0" smtClean="0">
                <a:solidFill>
                  <a:schemeClr val="bg1"/>
                </a:solidFill>
                <a:latin typeface="Arial" panose="020B0604020202020204" pitchFamily="34" charset="0"/>
                <a:cs typeface="Arial" panose="020B0604020202020204" pitchFamily="34" charset="0"/>
              </a:rPr>
              <a:t>What we will cover in this seminar</a:t>
            </a:r>
            <a:endParaRPr lang="en-GB" sz="2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1948382"/>
            <a:ext cx="3576504" cy="3576504"/>
          </a:xfrm>
          <a:prstGeom prst="rect">
            <a:avLst/>
          </a:prstGeom>
        </p:spPr>
      </p:pic>
    </p:spTree>
    <p:extLst>
      <p:ext uri="{BB962C8B-B14F-4D97-AF65-F5344CB8AC3E}">
        <p14:creationId xmlns:p14="http://schemas.microsoft.com/office/powerpoint/2010/main" val="3479097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idx="4294967295"/>
          </p:nvPr>
        </p:nvSpPr>
        <p:spPr>
          <a:xfrm>
            <a:off x="182880" y="160719"/>
            <a:ext cx="8375650" cy="654050"/>
          </a:xfrm>
        </p:spPr>
        <p:txBody>
          <a:bodyPr/>
          <a:lstStyle/>
          <a:p>
            <a:pPr eaLnBrk="1" hangingPunct="1"/>
            <a:r>
              <a:rPr lang="en-GB" altLang="en-US" sz="2600" dirty="0" smtClean="0">
                <a:solidFill>
                  <a:schemeClr val="bg1"/>
                </a:solidFill>
                <a:latin typeface="Arial" panose="020B0604020202020204" pitchFamily="34" charset="0"/>
                <a:cs typeface="Arial" panose="020B0604020202020204" pitchFamily="34" charset="0"/>
              </a:rPr>
              <a:t>What is covered under </a:t>
            </a:r>
            <a:r>
              <a:rPr lang="en-GB" altLang="en-US" sz="2600" dirty="0" err="1" smtClean="0">
                <a:solidFill>
                  <a:schemeClr val="bg1"/>
                </a:solidFill>
                <a:latin typeface="Arial" panose="020B0604020202020204" pitchFamily="34" charset="0"/>
                <a:cs typeface="Arial" panose="020B0604020202020204" pitchFamily="34" charset="0"/>
              </a:rPr>
              <a:t>CAMbens</a:t>
            </a:r>
            <a:r>
              <a:rPr lang="en-GB" altLang="en-US" sz="2600" dirty="0" smtClean="0">
                <a:solidFill>
                  <a:schemeClr val="bg1"/>
                </a:solidFill>
                <a:latin typeface="Arial" panose="020B0604020202020204" pitchFamily="34" charset="0"/>
                <a:cs typeface="Arial" panose="020B0604020202020204" pitchFamily="34" charset="0"/>
              </a:rPr>
              <a:t>?</a:t>
            </a:r>
          </a:p>
        </p:txBody>
      </p:sp>
      <p:graphicFrame>
        <p:nvGraphicFramePr>
          <p:cNvPr id="2" name="Diagram 1"/>
          <p:cNvGraphicFramePr/>
          <p:nvPr>
            <p:extLst/>
          </p:nvPr>
        </p:nvGraphicFramePr>
        <p:xfrm>
          <a:off x="2279576" y="1398067"/>
          <a:ext cx="7200800" cy="461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1907" y="3703737"/>
            <a:ext cx="1976138" cy="1008654"/>
          </a:xfrm>
          <a:prstGeom prst="rect">
            <a:avLst/>
          </a:prstGeom>
        </p:spPr>
      </p:pic>
    </p:spTree>
    <p:extLst>
      <p:ext uri="{BB962C8B-B14F-4D97-AF65-F5344CB8AC3E}">
        <p14:creationId xmlns:p14="http://schemas.microsoft.com/office/powerpoint/2010/main" val="35188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idx="1"/>
          </p:nvPr>
        </p:nvSpPr>
        <p:spPr>
          <a:xfrm>
            <a:off x="455334" y="1744727"/>
            <a:ext cx="11313757" cy="4067175"/>
          </a:xfrm>
        </p:spPr>
        <p:txBody>
          <a:bodyPr>
            <a:normAutofit fontScale="25000" lnSpcReduction="20000"/>
          </a:bodyPr>
          <a:lstStyle/>
          <a:p>
            <a:pPr marL="0" indent="0">
              <a:spcAft>
                <a:spcPct val="0"/>
              </a:spcAft>
              <a:buNone/>
              <a:defRPr/>
            </a:pPr>
            <a:endParaRPr lang="en-GB" dirty="0" smtClean="0"/>
          </a:p>
          <a:p>
            <a:pPr marL="358775" indent="0">
              <a:spcAft>
                <a:spcPct val="0"/>
              </a:spcAft>
              <a:buNone/>
              <a:defRPr/>
            </a:pPr>
            <a:r>
              <a:rPr lang="en-GB" sz="6200" dirty="0" err="1" smtClean="0">
                <a:latin typeface="Arial" panose="020B0604020202020204" pitchFamily="34" charset="0"/>
                <a:cs typeface="Arial" panose="020B0604020202020204" pitchFamily="34" charset="0"/>
              </a:rPr>
              <a:t>CAMbens</a:t>
            </a:r>
            <a:r>
              <a:rPr lang="en-GB" sz="6200" dirty="0" smtClean="0">
                <a:latin typeface="Arial" panose="020B0604020202020204" pitchFamily="34" charset="0"/>
                <a:cs typeface="Arial" panose="020B0604020202020204" pitchFamily="34" charset="0"/>
              </a:rPr>
              <a:t> Discounts - Access </a:t>
            </a:r>
            <a:r>
              <a:rPr lang="en-GB" sz="6200" dirty="0">
                <a:latin typeface="Arial" panose="020B0604020202020204" pitchFamily="34" charset="0"/>
                <a:cs typeface="Arial" panose="020B0604020202020204" pitchFamily="34" charset="0"/>
              </a:rPr>
              <a:t>to </a:t>
            </a:r>
            <a:r>
              <a:rPr lang="en-GB" sz="6200" dirty="0" smtClean="0">
                <a:latin typeface="Arial" panose="020B0604020202020204" pitchFamily="34" charset="0"/>
                <a:cs typeface="Arial" panose="020B0604020202020204" pitchFamily="34" charset="0"/>
              </a:rPr>
              <a:t>high street shopping discounts at hundreds of national retailers:</a:t>
            </a:r>
          </a:p>
          <a:p>
            <a:pPr marL="2338388">
              <a:spcAft>
                <a:spcPts val="600"/>
              </a:spcAft>
              <a:defRPr/>
            </a:pPr>
            <a:r>
              <a:rPr lang="en-GB" sz="6200" dirty="0" smtClean="0">
                <a:latin typeface="Arial" panose="020B0604020202020204" pitchFamily="34" charset="0"/>
                <a:cs typeface="Arial" panose="020B0604020202020204" pitchFamily="34" charset="0"/>
              </a:rPr>
              <a:t>Online and telephone discounts</a:t>
            </a:r>
          </a:p>
          <a:p>
            <a:pPr marL="2338388">
              <a:spcAft>
                <a:spcPts val="600"/>
              </a:spcAft>
              <a:defRPr/>
            </a:pPr>
            <a:r>
              <a:rPr lang="en-GB" sz="6200" dirty="0" smtClean="0">
                <a:latin typeface="Arial" panose="020B0604020202020204" pitchFamily="34" charset="0"/>
                <a:cs typeface="Arial" panose="020B0604020202020204" pitchFamily="34" charset="0"/>
              </a:rPr>
              <a:t>Cashback on purchases</a:t>
            </a:r>
          </a:p>
          <a:p>
            <a:pPr marL="2338388">
              <a:spcAft>
                <a:spcPts val="600"/>
              </a:spcAft>
              <a:defRPr/>
            </a:pPr>
            <a:r>
              <a:rPr lang="en-GB" sz="6200" dirty="0" smtClean="0">
                <a:latin typeface="Arial" panose="020B0604020202020204" pitchFamily="34" charset="0"/>
                <a:cs typeface="Arial" panose="020B0604020202020204" pitchFamily="34" charset="0"/>
              </a:rPr>
              <a:t>Discounted vouchers and reloadable cards</a:t>
            </a:r>
          </a:p>
          <a:p>
            <a:pPr marL="0" indent="0">
              <a:spcAft>
                <a:spcPct val="0"/>
              </a:spcAft>
              <a:buNone/>
              <a:defRPr/>
            </a:pPr>
            <a:endParaRPr lang="en-GB" sz="6200" dirty="0" smtClean="0">
              <a:latin typeface="Arial" panose="020B0604020202020204" pitchFamily="34" charset="0"/>
              <a:cs typeface="Arial" panose="020B0604020202020204" pitchFamily="34" charset="0"/>
            </a:endParaRPr>
          </a:p>
          <a:p>
            <a:pPr marL="0" indent="0" algn="ctr">
              <a:spcAft>
                <a:spcPct val="0"/>
              </a:spcAft>
              <a:buNone/>
              <a:defRPr/>
            </a:pPr>
            <a:r>
              <a:rPr lang="en-GB" sz="6200" dirty="0" smtClean="0">
                <a:latin typeface="Arial" panose="020B0604020202020204" pitchFamily="34" charset="0"/>
                <a:cs typeface="Arial" panose="020B0604020202020204" pitchFamily="34" charset="0"/>
              </a:rPr>
              <a:t>Access the scheme via </a:t>
            </a:r>
            <a:r>
              <a:rPr lang="en-GB" sz="6200" b="1" dirty="0" smtClean="0">
                <a:latin typeface="Arial" panose="020B0604020202020204" pitchFamily="34" charset="0"/>
                <a:cs typeface="Arial" panose="020B0604020202020204" pitchFamily="34" charset="0"/>
                <a:hlinkClick r:id="rId3"/>
              </a:rPr>
              <a:t>www.cambensdiscounts.co.uk</a:t>
            </a:r>
            <a:r>
              <a:rPr lang="en-GB" sz="6200" dirty="0" smtClean="0">
                <a:latin typeface="Arial" panose="020B0604020202020204" pitchFamily="34" charset="0"/>
                <a:cs typeface="Arial" panose="020B0604020202020204" pitchFamily="34" charset="0"/>
              </a:rPr>
              <a:t> </a:t>
            </a:r>
          </a:p>
          <a:p>
            <a:pPr marL="0" indent="0">
              <a:spcAft>
                <a:spcPct val="0"/>
              </a:spcAft>
              <a:buNone/>
              <a:defRPr/>
            </a:pPr>
            <a:endParaRPr lang="en-GB" dirty="0"/>
          </a:p>
          <a:p>
            <a:pPr marL="0" indent="0">
              <a:buNone/>
              <a:defRPr/>
            </a:pPr>
            <a:endParaRPr lang="en-GB" b="1" dirty="0" smtClean="0"/>
          </a:p>
          <a:p>
            <a:pPr marL="85725" indent="0">
              <a:buNone/>
              <a:defRPr/>
            </a:pPr>
            <a:r>
              <a:rPr lang="en-GB" sz="5600" b="1" dirty="0">
                <a:latin typeface="Arial" panose="020B0604020202020204" pitchFamily="34" charset="0"/>
                <a:cs typeface="Arial" panose="020B0604020202020204" pitchFamily="34" charset="0"/>
              </a:rPr>
              <a:t>Save 4% </a:t>
            </a:r>
          </a:p>
          <a:p>
            <a:pPr marL="990600" indent="0">
              <a:buNone/>
              <a:defRPr/>
            </a:pPr>
            <a:r>
              <a:rPr lang="en-GB" sz="5600" b="1" dirty="0">
                <a:latin typeface="Arial" panose="020B0604020202020204" pitchFamily="34" charset="0"/>
                <a:cs typeface="Arial" panose="020B0604020202020204" pitchFamily="34" charset="0"/>
              </a:rPr>
              <a:t>Save 7%</a:t>
            </a:r>
          </a:p>
          <a:p>
            <a:pPr marL="2152650" indent="0">
              <a:buNone/>
              <a:defRPr/>
            </a:pPr>
            <a:r>
              <a:rPr lang="en-GB" sz="5600" b="1" dirty="0">
                <a:latin typeface="Arial" panose="020B0604020202020204" pitchFamily="34" charset="0"/>
                <a:cs typeface="Arial" panose="020B0604020202020204" pitchFamily="34" charset="0"/>
              </a:rPr>
              <a:t>Save 5% </a:t>
            </a:r>
          </a:p>
          <a:p>
            <a:pPr marL="3143250" indent="0">
              <a:buNone/>
              <a:defRPr/>
            </a:pPr>
            <a:r>
              <a:rPr lang="en-GB" sz="5600" b="1" dirty="0">
                <a:latin typeface="Arial" panose="020B0604020202020204" pitchFamily="34" charset="0"/>
                <a:cs typeface="Arial" panose="020B0604020202020204" pitchFamily="34" charset="0"/>
              </a:rPr>
              <a:t>Save 5%</a:t>
            </a:r>
          </a:p>
          <a:p>
            <a:pPr marL="4219575" indent="0">
              <a:buNone/>
              <a:defRPr/>
            </a:pPr>
            <a:r>
              <a:rPr lang="en-GB" sz="5600" b="1" dirty="0">
                <a:latin typeface="Arial" panose="020B0604020202020204" pitchFamily="34" charset="0"/>
                <a:cs typeface="Arial" panose="020B0604020202020204" pitchFamily="34" charset="0"/>
              </a:rPr>
              <a:t>Save 7%</a:t>
            </a:r>
          </a:p>
          <a:p>
            <a:pPr marL="5381625" indent="0">
              <a:buNone/>
              <a:defRPr/>
            </a:pPr>
            <a:r>
              <a:rPr lang="en-GB" sz="5600" b="1" dirty="0">
                <a:latin typeface="Arial" panose="020B0604020202020204" pitchFamily="34" charset="0"/>
                <a:cs typeface="Arial" panose="020B0604020202020204" pitchFamily="34" charset="0"/>
              </a:rPr>
              <a:t>Save up to 10%	  </a:t>
            </a:r>
          </a:p>
          <a:p>
            <a:pPr marL="5381625" indent="0">
              <a:buNone/>
              <a:defRPr/>
            </a:pPr>
            <a:r>
              <a:rPr lang="en-GB" sz="5600" b="1" dirty="0">
                <a:latin typeface="Arial" panose="020B0604020202020204" pitchFamily="34" charset="0"/>
                <a:cs typeface="Arial" panose="020B0604020202020204" pitchFamily="34" charset="0"/>
              </a:rPr>
              <a:t>		       Save 5%</a:t>
            </a:r>
          </a:p>
          <a:p>
            <a:pPr marL="6372225" indent="0">
              <a:buNone/>
              <a:defRPr/>
            </a:pPr>
            <a:endParaRPr lang="en-GB" b="1" dirty="0" smtClean="0"/>
          </a:p>
          <a:p>
            <a:pPr marL="5114925" indent="0">
              <a:buNone/>
              <a:defRPr/>
            </a:pPr>
            <a:endParaRPr lang="en-GB" b="1" dirty="0" smtClean="0"/>
          </a:p>
          <a:p>
            <a:pPr algn="ctr" eaLnBrk="1" hangingPunct="1">
              <a:spcAft>
                <a:spcPct val="0"/>
              </a:spcAft>
              <a:defRPr/>
            </a:pPr>
            <a:endParaRPr lang="en-GB" b="1" dirty="0" smtClean="0"/>
          </a:p>
          <a:p>
            <a:pPr lvl="2" algn="ctr" eaLnBrk="1" hangingPunct="1">
              <a:spcAft>
                <a:spcPct val="0"/>
              </a:spcAft>
              <a:buFontTx/>
              <a:buNone/>
              <a:defRPr/>
            </a:pPr>
            <a:r>
              <a:rPr lang="en-GB" b="1" dirty="0" smtClean="0"/>
              <a:t>			</a:t>
            </a:r>
          </a:p>
          <a:p>
            <a:pPr eaLnBrk="1" hangingPunct="1">
              <a:spcAft>
                <a:spcPct val="0"/>
              </a:spcAft>
              <a:buFontTx/>
              <a:buNone/>
              <a:defRPr/>
            </a:pPr>
            <a:endParaRPr lang="en-GB" dirty="0" smtClean="0"/>
          </a:p>
          <a:p>
            <a:pPr eaLnBrk="1" hangingPunct="1">
              <a:defRPr/>
            </a:pPr>
            <a:endParaRPr lang="en-GB" dirty="0" smtClean="0"/>
          </a:p>
        </p:txBody>
      </p:sp>
      <p:sp>
        <p:nvSpPr>
          <p:cNvPr id="14338" name="Rectangle 5"/>
          <p:cNvSpPr>
            <a:spLocks noGrp="1" noChangeArrowheads="1"/>
          </p:cNvSpPr>
          <p:nvPr>
            <p:ph type="title" idx="4294967295"/>
          </p:nvPr>
        </p:nvSpPr>
        <p:spPr/>
        <p:txBody>
          <a:bodyPr/>
          <a:lstStyle/>
          <a:p>
            <a:pPr eaLnBrk="1" hangingPunct="1"/>
            <a:r>
              <a:rPr lang="en-GB" altLang="en-US" sz="2600" dirty="0" smtClean="0">
                <a:solidFill>
                  <a:schemeClr val="bg1"/>
                </a:solidFill>
                <a:latin typeface="Arial" panose="020B0604020202020204" pitchFamily="34" charset="0"/>
                <a:cs typeface="Arial" panose="020B0604020202020204" pitchFamily="34" charset="0"/>
              </a:rPr>
              <a:t/>
            </a:r>
            <a:br>
              <a:rPr lang="en-GB" altLang="en-US" sz="2600" dirty="0" smtClean="0">
                <a:solidFill>
                  <a:schemeClr val="bg1"/>
                </a:solidFill>
                <a:latin typeface="Arial" panose="020B0604020202020204" pitchFamily="34" charset="0"/>
                <a:cs typeface="Arial" panose="020B0604020202020204" pitchFamily="34" charset="0"/>
              </a:rPr>
            </a:br>
            <a:r>
              <a:rPr lang="en-GB" altLang="en-US" sz="2600" dirty="0">
                <a:solidFill>
                  <a:schemeClr val="bg1"/>
                </a:solidFill>
                <a:latin typeface="Arial" panose="020B0604020202020204" pitchFamily="34" charset="0"/>
                <a:cs typeface="Arial" panose="020B0604020202020204" pitchFamily="34" charset="0"/>
              </a:rPr>
              <a:t>	</a:t>
            </a:r>
            <a:r>
              <a:rPr lang="en-GB" altLang="en-US" sz="2600" dirty="0" err="1" smtClean="0">
                <a:solidFill>
                  <a:schemeClr val="bg1"/>
                </a:solidFill>
                <a:latin typeface="Arial" panose="020B0604020202020204" pitchFamily="34" charset="0"/>
                <a:cs typeface="Arial" panose="020B0604020202020204" pitchFamily="34" charset="0"/>
              </a:rPr>
              <a:t>CAMbens</a:t>
            </a:r>
            <a:r>
              <a:rPr lang="en-GB" altLang="en-US" sz="2600" dirty="0" smtClean="0">
                <a:solidFill>
                  <a:schemeClr val="bg1"/>
                </a:solidFill>
                <a:latin typeface="Arial" panose="020B0604020202020204" pitchFamily="34" charset="0"/>
                <a:cs typeface="Arial" panose="020B0604020202020204" pitchFamily="34" charset="0"/>
              </a:rPr>
              <a:t> – Discounts and Financial</a:t>
            </a:r>
          </a:p>
        </p:txBody>
      </p:sp>
      <p:pic>
        <p:nvPicPr>
          <p:cNvPr id="143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1987" y="5132817"/>
            <a:ext cx="1329531" cy="9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1092" y="4335845"/>
            <a:ext cx="1074737" cy="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02" y="3614420"/>
            <a:ext cx="9064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244" y="4045269"/>
            <a:ext cx="1054100" cy="4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6222" y="4154487"/>
            <a:ext cx="974725" cy="52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3749" y="5082226"/>
            <a:ext cx="1189037" cy="55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0"/>
          <a:stretch>
            <a:fillRect/>
          </a:stretch>
        </p:blipFill>
        <p:spPr>
          <a:xfrm>
            <a:off x="7312120" y="5576062"/>
            <a:ext cx="1070150" cy="342448"/>
          </a:xfrm>
          <a:prstGeom prst="rect">
            <a:avLst/>
          </a:prstGeom>
        </p:spPr>
      </p:pic>
      <p:pic>
        <p:nvPicPr>
          <p:cNvPr id="4" name="Picture 3"/>
          <p:cNvPicPr>
            <a:picLocks noChangeAspect="1"/>
          </p:cNvPicPr>
          <p:nvPr/>
        </p:nvPicPr>
        <p:blipFill>
          <a:blip r:embed="rId11"/>
          <a:stretch>
            <a:fillRect/>
          </a:stretch>
        </p:blipFill>
        <p:spPr>
          <a:xfrm>
            <a:off x="9362211" y="260648"/>
            <a:ext cx="1057275" cy="59055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67484" y="4848383"/>
            <a:ext cx="1714500" cy="285750"/>
          </a:xfrm>
          <a:prstGeom prst="rect">
            <a:avLst/>
          </a:prstGeom>
        </p:spPr>
      </p:pic>
    </p:spTree>
    <p:extLst>
      <p:ext uri="{BB962C8B-B14F-4D97-AF65-F5344CB8AC3E}">
        <p14:creationId xmlns:p14="http://schemas.microsoft.com/office/powerpoint/2010/main" val="158795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sz="2400" dirty="0">
                <a:latin typeface="Arial" charset="0"/>
                <a:cs typeface="Arial" charset="0"/>
              </a:rPr>
              <a:t>University Pension Arrangements - Overview</a:t>
            </a:r>
            <a:endParaRPr lang="en-GB"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201076941"/>
              </p:ext>
            </p:extLst>
          </p:nvPr>
        </p:nvGraphicFramePr>
        <p:xfrm>
          <a:off x="363538" y="1708150"/>
          <a:ext cx="11314112" cy="406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898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idx="4294967295"/>
          </p:nvPr>
        </p:nvSpPr>
        <p:spPr/>
        <p:txBody>
          <a:bodyPr/>
          <a:lstStyle/>
          <a:p>
            <a:pPr eaLnBrk="1" hangingPunct="1"/>
            <a:r>
              <a:rPr lang="en-GB" altLang="en-US" sz="2600" dirty="0" smtClean="0">
                <a:solidFill>
                  <a:schemeClr val="bg1"/>
                </a:solidFill>
                <a:latin typeface="Arial" panose="020B0604020202020204" pitchFamily="34" charset="0"/>
                <a:cs typeface="Arial" panose="020B0604020202020204" pitchFamily="34" charset="0"/>
              </a:rPr>
              <a:t>	</a:t>
            </a:r>
            <a:br>
              <a:rPr lang="en-GB" altLang="en-US" sz="2600" dirty="0" smtClean="0">
                <a:solidFill>
                  <a:schemeClr val="bg1"/>
                </a:solidFill>
                <a:latin typeface="Arial" panose="020B0604020202020204" pitchFamily="34" charset="0"/>
                <a:cs typeface="Arial" panose="020B0604020202020204" pitchFamily="34" charset="0"/>
              </a:rPr>
            </a:br>
            <a:r>
              <a:rPr lang="en-GB" altLang="en-US" sz="2600" dirty="0">
                <a:solidFill>
                  <a:schemeClr val="bg1"/>
                </a:solidFill>
                <a:latin typeface="Arial" panose="020B0604020202020204" pitchFamily="34" charset="0"/>
                <a:cs typeface="Arial" panose="020B0604020202020204" pitchFamily="34" charset="0"/>
              </a:rPr>
              <a:t>	</a:t>
            </a:r>
            <a:r>
              <a:rPr lang="en-GB" altLang="en-US" sz="2600" dirty="0" err="1" smtClean="0">
                <a:solidFill>
                  <a:schemeClr val="bg1"/>
                </a:solidFill>
                <a:latin typeface="Arial" panose="020B0604020202020204" pitchFamily="34" charset="0"/>
                <a:cs typeface="Arial" panose="020B0604020202020204" pitchFamily="34" charset="0"/>
              </a:rPr>
              <a:t>CAMbens</a:t>
            </a:r>
            <a:r>
              <a:rPr lang="en-GB" altLang="en-US" sz="2600" dirty="0" smtClean="0">
                <a:solidFill>
                  <a:schemeClr val="bg1"/>
                </a:solidFill>
                <a:latin typeface="Arial" panose="020B0604020202020204" pitchFamily="34" charset="0"/>
                <a:cs typeface="Arial" panose="020B0604020202020204" pitchFamily="34" charset="0"/>
              </a:rPr>
              <a:t> – Discounts and Financial</a:t>
            </a:r>
          </a:p>
        </p:txBody>
      </p:sp>
      <p:sp>
        <p:nvSpPr>
          <p:cNvPr id="4" name="Rectangle 9"/>
          <p:cNvSpPr txBox="1">
            <a:spLocks noChangeArrowheads="1"/>
          </p:cNvSpPr>
          <p:nvPr/>
        </p:nvSpPr>
        <p:spPr bwMode="auto">
          <a:xfrm>
            <a:off x="1908176" y="1484784"/>
            <a:ext cx="8375649" cy="44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73025" indent="-342900" eaLnBrk="1" hangingPunct="1">
              <a:lnSpc>
                <a:spcPct val="90000"/>
              </a:lnSpc>
              <a:spcAft>
                <a:spcPts val="600"/>
              </a:spcAft>
              <a:defRPr/>
            </a:pPr>
            <a:r>
              <a:rPr lang="en-GB" altLang="en-US" dirty="0"/>
              <a:t>TOTUM (NUS) card - £14.99 a year for use in high street shops </a:t>
            </a:r>
          </a:p>
          <a:p>
            <a:pPr marL="0" indent="0" eaLnBrk="1" hangingPunct="1">
              <a:lnSpc>
                <a:spcPct val="90000"/>
              </a:lnSpc>
              <a:spcAft>
                <a:spcPts val="600"/>
              </a:spcAft>
              <a:buNone/>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endParaRPr lang="en-GB" altLang="en-US" dirty="0"/>
          </a:p>
          <a:p>
            <a:pPr marL="73025" indent="-342900" eaLnBrk="1" hangingPunct="1">
              <a:lnSpc>
                <a:spcPct val="90000"/>
              </a:lnSpc>
              <a:spcAft>
                <a:spcPts val="600"/>
              </a:spcAft>
              <a:defRPr/>
            </a:pPr>
            <a:r>
              <a:rPr lang="en-GB" altLang="en-US" dirty="0"/>
              <a:t>Local Discounts – Use your University card</a:t>
            </a:r>
          </a:p>
          <a:p>
            <a:pPr marL="73025" indent="-342900" eaLnBrk="1" hangingPunct="1">
              <a:lnSpc>
                <a:spcPct val="90000"/>
              </a:lnSpc>
              <a:spcAft>
                <a:spcPts val="600"/>
              </a:spcAft>
              <a:defRPr/>
            </a:pPr>
            <a:r>
              <a:rPr lang="en-GB" altLang="en-US" dirty="0"/>
              <a:t>Payroll Giving – donate to charity from your salary</a:t>
            </a:r>
          </a:p>
          <a:p>
            <a:pPr marL="0" indent="0" eaLnBrk="1" hangingPunct="1">
              <a:lnSpc>
                <a:spcPct val="90000"/>
              </a:lnSpc>
              <a:spcAft>
                <a:spcPts val="600"/>
              </a:spcAft>
              <a:buNone/>
              <a:defRPr/>
            </a:pPr>
            <a:endParaRPr lang="en-GB" altLang="en-US" dirty="0"/>
          </a:p>
        </p:txBody>
      </p:sp>
      <p:pic>
        <p:nvPicPr>
          <p:cNvPr id="6" name="Picture 5"/>
          <p:cNvPicPr>
            <a:picLocks noChangeAspect="1"/>
          </p:cNvPicPr>
          <p:nvPr/>
        </p:nvPicPr>
        <p:blipFill>
          <a:blip r:embed="rId3"/>
          <a:stretch>
            <a:fillRect/>
          </a:stretch>
        </p:blipFill>
        <p:spPr>
          <a:xfrm>
            <a:off x="2252642" y="2007330"/>
            <a:ext cx="1850568" cy="1147909"/>
          </a:xfrm>
          <a:prstGeom prst="rect">
            <a:avLst/>
          </a:prstGeom>
        </p:spPr>
      </p:pic>
      <p:pic>
        <p:nvPicPr>
          <p:cNvPr id="7" name="Picture 6"/>
          <p:cNvPicPr>
            <a:picLocks noChangeAspect="1"/>
          </p:cNvPicPr>
          <p:nvPr/>
        </p:nvPicPr>
        <p:blipFill>
          <a:blip r:embed="rId4"/>
          <a:stretch>
            <a:fillRect/>
          </a:stretch>
        </p:blipFill>
        <p:spPr>
          <a:xfrm>
            <a:off x="4277052" y="3593572"/>
            <a:ext cx="1736376" cy="1631594"/>
          </a:xfrm>
          <a:prstGeom prst="rect">
            <a:avLst/>
          </a:prstGeom>
        </p:spPr>
      </p:pic>
      <p:pic>
        <p:nvPicPr>
          <p:cNvPr id="8" name="Picture 7"/>
          <p:cNvPicPr>
            <a:picLocks noChangeAspect="1"/>
          </p:cNvPicPr>
          <p:nvPr/>
        </p:nvPicPr>
        <p:blipFill>
          <a:blip r:embed="rId5"/>
          <a:stretch>
            <a:fillRect/>
          </a:stretch>
        </p:blipFill>
        <p:spPr>
          <a:xfrm>
            <a:off x="6239986" y="2007987"/>
            <a:ext cx="1759107" cy="1432522"/>
          </a:xfrm>
          <a:prstGeom prst="rect">
            <a:avLst/>
          </a:prstGeom>
        </p:spPr>
      </p:pic>
      <p:pic>
        <p:nvPicPr>
          <p:cNvPr id="9" name="Picture 8"/>
          <p:cNvPicPr>
            <a:picLocks noChangeAspect="1"/>
          </p:cNvPicPr>
          <p:nvPr/>
        </p:nvPicPr>
        <p:blipFill>
          <a:blip r:embed="rId6"/>
          <a:stretch>
            <a:fillRect/>
          </a:stretch>
        </p:blipFill>
        <p:spPr>
          <a:xfrm>
            <a:off x="8143079" y="2020344"/>
            <a:ext cx="1811349" cy="1513279"/>
          </a:xfrm>
          <a:prstGeom prst="rect">
            <a:avLst/>
          </a:prstGeom>
        </p:spPr>
      </p:pic>
      <p:pic>
        <p:nvPicPr>
          <p:cNvPr id="10" name="Picture 9"/>
          <p:cNvPicPr>
            <a:picLocks noChangeAspect="1"/>
          </p:cNvPicPr>
          <p:nvPr/>
        </p:nvPicPr>
        <p:blipFill>
          <a:blip r:embed="rId7"/>
          <a:stretch>
            <a:fillRect/>
          </a:stretch>
        </p:blipFill>
        <p:spPr>
          <a:xfrm>
            <a:off x="4333181" y="1999608"/>
            <a:ext cx="1719659" cy="1311240"/>
          </a:xfrm>
          <a:prstGeom prst="rect">
            <a:avLst/>
          </a:prstGeom>
        </p:spPr>
      </p:pic>
      <p:pic>
        <p:nvPicPr>
          <p:cNvPr id="12" name="Picture 11"/>
          <p:cNvPicPr>
            <a:picLocks noChangeAspect="1"/>
          </p:cNvPicPr>
          <p:nvPr/>
        </p:nvPicPr>
        <p:blipFill>
          <a:blip r:embed="rId8"/>
          <a:stretch>
            <a:fillRect/>
          </a:stretch>
        </p:blipFill>
        <p:spPr>
          <a:xfrm>
            <a:off x="2252642" y="3531475"/>
            <a:ext cx="1858318" cy="1547302"/>
          </a:xfrm>
          <a:prstGeom prst="rect">
            <a:avLst/>
          </a:prstGeom>
        </p:spPr>
      </p:pic>
      <p:pic>
        <p:nvPicPr>
          <p:cNvPr id="13" name="Picture 12"/>
          <p:cNvPicPr>
            <a:picLocks noChangeAspect="1"/>
          </p:cNvPicPr>
          <p:nvPr/>
        </p:nvPicPr>
        <p:blipFill>
          <a:blip r:embed="rId9"/>
          <a:stretch>
            <a:fillRect/>
          </a:stretch>
        </p:blipFill>
        <p:spPr>
          <a:xfrm>
            <a:off x="8219746" y="3561052"/>
            <a:ext cx="1737193" cy="1542507"/>
          </a:xfrm>
          <a:prstGeom prst="rect">
            <a:avLst/>
          </a:prstGeom>
        </p:spPr>
      </p:pic>
      <p:pic>
        <p:nvPicPr>
          <p:cNvPr id="3" name="Picture 2"/>
          <p:cNvPicPr>
            <a:picLocks noChangeAspect="1"/>
          </p:cNvPicPr>
          <p:nvPr/>
        </p:nvPicPr>
        <p:blipFill>
          <a:blip r:embed="rId10"/>
          <a:stretch>
            <a:fillRect/>
          </a:stretch>
        </p:blipFill>
        <p:spPr>
          <a:xfrm>
            <a:off x="9287198" y="260648"/>
            <a:ext cx="1057275" cy="590550"/>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7880" y="5382728"/>
            <a:ext cx="2038635" cy="657317"/>
          </a:xfrm>
          <a:prstGeom prst="rect">
            <a:avLst/>
          </a:prstGeom>
        </p:spPr>
      </p:pic>
      <p:pic>
        <p:nvPicPr>
          <p:cNvPr id="11" name="Picture 10"/>
          <p:cNvPicPr>
            <a:picLocks noChangeAspect="1"/>
          </p:cNvPicPr>
          <p:nvPr/>
        </p:nvPicPr>
        <p:blipFill>
          <a:blip r:embed="rId12"/>
          <a:stretch>
            <a:fillRect/>
          </a:stretch>
        </p:blipFill>
        <p:spPr>
          <a:xfrm>
            <a:off x="6260594" y="3684605"/>
            <a:ext cx="1738499" cy="796081"/>
          </a:xfrm>
          <a:prstGeom prst="rect">
            <a:avLst/>
          </a:prstGeom>
        </p:spPr>
      </p:pic>
      <p:pic>
        <p:nvPicPr>
          <p:cNvPr id="14" name="Picture 13"/>
          <p:cNvPicPr>
            <a:picLocks noChangeAspect="1"/>
          </p:cNvPicPr>
          <p:nvPr/>
        </p:nvPicPr>
        <p:blipFill>
          <a:blip r:embed="rId13"/>
          <a:stretch>
            <a:fillRect/>
          </a:stretch>
        </p:blipFill>
        <p:spPr>
          <a:xfrm>
            <a:off x="6260593" y="4771529"/>
            <a:ext cx="1676400" cy="400050"/>
          </a:xfrm>
          <a:prstGeom prst="rect">
            <a:avLst/>
          </a:prstGeom>
        </p:spPr>
      </p:pic>
    </p:spTree>
    <p:extLst>
      <p:ext uri="{BB962C8B-B14F-4D97-AF65-F5344CB8AC3E}">
        <p14:creationId xmlns:p14="http://schemas.microsoft.com/office/powerpoint/2010/main" val="4074707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idx="4294967295"/>
          </p:nvPr>
        </p:nvSpPr>
        <p:spPr/>
        <p:txBody>
          <a:bodyPr/>
          <a:lstStyle/>
          <a:p>
            <a:pPr eaLnBrk="1" hangingPunct="1"/>
            <a:r>
              <a:rPr lang="en-GB" altLang="en-US" dirty="0" smtClean="0">
                <a:solidFill>
                  <a:schemeClr val="bg1"/>
                </a:solidFill>
              </a:rPr>
              <a:t>	</a:t>
            </a:r>
            <a:r>
              <a:rPr lang="en-GB" altLang="en-US" sz="2600" dirty="0" err="1" smtClean="0">
                <a:solidFill>
                  <a:schemeClr val="bg1"/>
                </a:solidFill>
                <a:latin typeface="Arial" panose="020B0604020202020204" pitchFamily="34" charset="0"/>
                <a:cs typeface="Arial" panose="020B0604020202020204" pitchFamily="34" charset="0"/>
              </a:rPr>
              <a:t>CAMbens</a:t>
            </a:r>
            <a:r>
              <a:rPr lang="en-GB" altLang="en-US" sz="2600" dirty="0" smtClean="0">
                <a:solidFill>
                  <a:schemeClr val="bg1"/>
                </a:solidFill>
                <a:latin typeface="Arial" panose="020B0604020202020204" pitchFamily="34" charset="0"/>
                <a:cs typeface="Arial" panose="020B0604020202020204" pitchFamily="34" charset="0"/>
              </a:rPr>
              <a:t> – Relocation and Housing</a:t>
            </a:r>
          </a:p>
        </p:txBody>
      </p:sp>
      <p:sp>
        <p:nvSpPr>
          <p:cNvPr id="6" name="Rectangle 5"/>
          <p:cNvSpPr txBox="1">
            <a:spLocks noChangeArrowheads="1"/>
          </p:cNvSpPr>
          <p:nvPr/>
        </p:nvSpPr>
        <p:spPr bwMode="auto">
          <a:xfrm>
            <a:off x="1703388" y="1708151"/>
            <a:ext cx="85788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lvl="1" eaLnBrk="1" hangingPunct="1">
              <a:spcAft>
                <a:spcPts val="600"/>
              </a:spcAft>
            </a:pPr>
            <a:r>
              <a:rPr lang="en-GB" altLang="en-US" kern="0" dirty="0"/>
              <a:t>Accommodation service</a:t>
            </a:r>
          </a:p>
          <a:p>
            <a:pPr marL="271463" lvl="1" indent="0" eaLnBrk="1" hangingPunct="1">
              <a:spcAft>
                <a:spcPts val="600"/>
              </a:spcAft>
              <a:buNone/>
              <a:defRPr/>
            </a:pPr>
            <a:r>
              <a:rPr lang="en-GB" altLang="en-US" sz="1600" kern="0" dirty="0"/>
              <a:t>	</a:t>
            </a:r>
            <a:r>
              <a:rPr lang="en-GB" altLang="en-US" sz="1600" u="sng" kern="0" dirty="0">
                <a:solidFill>
                  <a:srgbClr val="0070C0"/>
                </a:solidFill>
                <a:hlinkClick r:id="rId3"/>
              </a:rPr>
              <a:t>https://www.accommodation.cam.ac.uk/</a:t>
            </a:r>
            <a:endParaRPr lang="en-GB" altLang="en-US" sz="1600" u="sng" kern="0" dirty="0">
              <a:solidFill>
                <a:srgbClr val="0070C0"/>
              </a:solidFill>
            </a:endParaRPr>
          </a:p>
          <a:p>
            <a:pPr marL="271463" lvl="1" indent="0" eaLnBrk="1" hangingPunct="1">
              <a:spcAft>
                <a:spcPts val="0"/>
              </a:spcAft>
              <a:buNone/>
            </a:pPr>
            <a:endParaRPr lang="en-GB" altLang="en-US" sz="1600" kern="0" dirty="0"/>
          </a:p>
          <a:p>
            <a:pPr lvl="1" eaLnBrk="1" hangingPunct="1"/>
            <a:r>
              <a:rPr lang="en-GB" altLang="en-US" kern="0" dirty="0"/>
              <a:t>Relocation expenses </a:t>
            </a:r>
          </a:p>
          <a:p>
            <a:pPr lvl="1" eaLnBrk="1" hangingPunct="1"/>
            <a:r>
              <a:rPr lang="en-GB" altLang="en-US" kern="0" dirty="0"/>
              <a:t>Eddington community</a:t>
            </a:r>
          </a:p>
          <a:p>
            <a:pPr lvl="1" eaLnBrk="1" hangingPunct="1"/>
            <a:r>
              <a:rPr lang="en-GB" kern="0" dirty="0"/>
              <a:t>Newcomers and visiting scholars</a:t>
            </a:r>
          </a:p>
          <a:p>
            <a:pPr lvl="1" eaLnBrk="1" hangingPunct="1"/>
            <a:r>
              <a:rPr lang="en-GB" kern="0" dirty="0"/>
              <a:t>Local discounts with removal businesses</a:t>
            </a:r>
          </a:p>
          <a:p>
            <a:pPr lvl="1" eaLnBrk="1" hangingPunct="1"/>
            <a:r>
              <a:rPr lang="en-GB" altLang="en-US" kern="0" dirty="0"/>
              <a:t>Rental deposit loan</a:t>
            </a:r>
          </a:p>
          <a:p>
            <a:pPr lvl="1" eaLnBrk="1" hangingPunct="1"/>
            <a:endParaRPr lang="en-GB" altLang="en-US" kern="0" dirty="0"/>
          </a:p>
          <a:p>
            <a:pPr marL="271463" lvl="1" indent="0" eaLnBrk="1" hangingPunct="1">
              <a:buNone/>
            </a:pPr>
            <a:endParaRPr lang="en-GB" altLang="en-US" kern="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136" y="1412776"/>
            <a:ext cx="3161904" cy="4632582"/>
          </a:xfrm>
          <a:prstGeom prst="rect">
            <a:avLst/>
          </a:prstGeom>
        </p:spPr>
      </p:pic>
      <p:pic>
        <p:nvPicPr>
          <p:cNvPr id="2" name="Picture 1"/>
          <p:cNvPicPr>
            <a:picLocks noChangeAspect="1"/>
          </p:cNvPicPr>
          <p:nvPr/>
        </p:nvPicPr>
        <p:blipFill>
          <a:blip r:embed="rId5"/>
          <a:stretch>
            <a:fillRect/>
          </a:stretch>
        </p:blipFill>
        <p:spPr>
          <a:xfrm>
            <a:off x="9424766" y="261969"/>
            <a:ext cx="1057275" cy="581025"/>
          </a:xfrm>
          <a:prstGeom prst="rect">
            <a:avLst/>
          </a:prstGeom>
        </p:spPr>
      </p:pic>
    </p:spTree>
    <p:extLst>
      <p:ext uri="{BB962C8B-B14F-4D97-AF65-F5344CB8AC3E}">
        <p14:creationId xmlns:p14="http://schemas.microsoft.com/office/powerpoint/2010/main" val="2736088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idx="4294967295"/>
          </p:nvPr>
        </p:nvSpPr>
        <p:spPr/>
        <p:txBody>
          <a:bodyPr/>
          <a:lstStyle/>
          <a:p>
            <a:pPr eaLnBrk="1" hangingPunct="1"/>
            <a:r>
              <a:rPr lang="en-GB" altLang="en-US" dirty="0" smtClean="0">
                <a:solidFill>
                  <a:schemeClr val="bg1"/>
                </a:solidFill>
              </a:rPr>
              <a:t>	</a:t>
            </a:r>
            <a:r>
              <a:rPr lang="en-GB" altLang="en-US" sz="2600" dirty="0" err="1" smtClean="0">
                <a:solidFill>
                  <a:schemeClr val="bg1"/>
                </a:solidFill>
                <a:latin typeface="Arial" panose="020B0604020202020204" pitchFamily="34" charset="0"/>
                <a:cs typeface="Arial" panose="020B0604020202020204" pitchFamily="34" charset="0"/>
              </a:rPr>
              <a:t>CAMbens</a:t>
            </a:r>
            <a:r>
              <a:rPr lang="en-GB" altLang="en-US" sz="2600" dirty="0" smtClean="0">
                <a:solidFill>
                  <a:schemeClr val="bg1"/>
                </a:solidFill>
                <a:latin typeface="Arial" panose="020B0604020202020204" pitchFamily="34" charset="0"/>
                <a:cs typeface="Arial" panose="020B0604020202020204" pitchFamily="34" charset="0"/>
              </a:rPr>
              <a:t> – Family Friendly</a:t>
            </a:r>
          </a:p>
        </p:txBody>
      </p:sp>
      <p:sp>
        <p:nvSpPr>
          <p:cNvPr id="6" name="Rectangle 5"/>
          <p:cNvSpPr txBox="1">
            <a:spLocks noChangeArrowheads="1"/>
          </p:cNvSpPr>
          <p:nvPr/>
        </p:nvSpPr>
        <p:spPr bwMode="auto">
          <a:xfrm>
            <a:off x="1775521" y="1628776"/>
            <a:ext cx="5505071"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lvl="1" eaLnBrk="1" hangingPunct="1">
              <a:defRPr/>
            </a:pPr>
            <a:r>
              <a:rPr lang="en-US" altLang="en-US" kern="0" dirty="0"/>
              <a:t>My family care (elder and childcare)</a:t>
            </a:r>
          </a:p>
          <a:p>
            <a:pPr lvl="1" eaLnBrk="1" hangingPunct="1">
              <a:defRPr/>
            </a:pPr>
            <a:endParaRPr lang="en-US" altLang="en-US" kern="0" dirty="0"/>
          </a:p>
          <a:p>
            <a:pPr lvl="1" eaLnBrk="1" hangingPunct="1">
              <a:defRPr/>
            </a:pPr>
            <a:r>
              <a:rPr lang="en-US" altLang="en-US" kern="0" dirty="0"/>
              <a:t>Flexible working policy</a:t>
            </a:r>
          </a:p>
          <a:p>
            <a:pPr lvl="1" eaLnBrk="1" hangingPunct="1">
              <a:defRPr/>
            </a:pPr>
            <a:endParaRPr lang="en-US" altLang="en-US" kern="0" dirty="0"/>
          </a:p>
          <a:p>
            <a:pPr lvl="1" eaLnBrk="1" hangingPunct="1">
              <a:defRPr/>
            </a:pPr>
            <a:r>
              <a:rPr lang="en-US" altLang="en-US" kern="0" dirty="0"/>
              <a:t>Family leave policies</a:t>
            </a:r>
          </a:p>
          <a:p>
            <a:pPr lvl="1" eaLnBrk="1" hangingPunct="1">
              <a:spcAft>
                <a:spcPts val="600"/>
              </a:spcAft>
              <a:defRPr/>
            </a:pPr>
            <a:endParaRPr lang="en-US" altLang="en-US" kern="0" dirty="0"/>
          </a:p>
          <a:p>
            <a:pPr lvl="1" eaLnBrk="1" hangingPunct="1">
              <a:spcAft>
                <a:spcPts val="600"/>
              </a:spcAft>
              <a:defRPr/>
            </a:pPr>
            <a:r>
              <a:rPr lang="en-US" altLang="en-US" kern="0" dirty="0"/>
              <a:t>Childcare support</a:t>
            </a:r>
          </a:p>
          <a:p>
            <a:pPr marL="271463" lvl="1" indent="0" eaLnBrk="1" hangingPunct="1">
              <a:spcAft>
                <a:spcPts val="600"/>
              </a:spcAft>
              <a:buNone/>
              <a:defRPr/>
            </a:pPr>
            <a:r>
              <a:rPr lang="en-US" altLang="en-US" sz="1600" kern="0" dirty="0"/>
              <a:t>	</a:t>
            </a:r>
            <a:r>
              <a:rPr lang="en-US" altLang="en-US" sz="1600" u="sng" kern="0" dirty="0"/>
              <a:t>https://www.childcare.admin.cam.ac.uk</a:t>
            </a:r>
            <a:endParaRPr lang="en-US" altLang="en-US" u="sng" kern="0" dirty="0"/>
          </a:p>
          <a:p>
            <a:pPr lvl="1" eaLnBrk="1" hangingPunct="1">
              <a:defRPr/>
            </a:pPr>
            <a:endParaRPr lang="en-US" altLang="en-US" kern="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3644900"/>
            <a:ext cx="27178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9" y="1628775"/>
            <a:ext cx="2625725" cy="17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9336360" y="248510"/>
            <a:ext cx="1028700" cy="600075"/>
          </a:xfrm>
          <a:prstGeom prst="rect">
            <a:avLst/>
          </a:prstGeom>
        </p:spPr>
      </p:pic>
    </p:spTree>
    <p:extLst>
      <p:ext uri="{BB962C8B-B14F-4D97-AF65-F5344CB8AC3E}">
        <p14:creationId xmlns:p14="http://schemas.microsoft.com/office/powerpoint/2010/main" val="1762933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3894" y="245560"/>
            <a:ext cx="11313757" cy="569349"/>
          </a:xfrm>
        </p:spPr>
        <p:txBody>
          <a:bodyPr/>
          <a:lstStyle/>
          <a:p>
            <a:r>
              <a:rPr lang="en-GB" dirty="0" err="1" smtClean="0"/>
              <a:t>CAMbens</a:t>
            </a:r>
            <a:r>
              <a:rPr lang="en-GB" dirty="0" smtClean="0"/>
              <a:t> - Travel</a:t>
            </a:r>
            <a:endParaRPr lang="en-GB" dirty="0"/>
          </a:p>
        </p:txBody>
      </p:sp>
      <p:sp>
        <p:nvSpPr>
          <p:cNvPr id="7" name="Content Placeholder 2"/>
          <p:cNvSpPr>
            <a:spLocks noGrp="1"/>
          </p:cNvSpPr>
          <p:nvPr>
            <p:ph idx="1"/>
          </p:nvPr>
        </p:nvSpPr>
        <p:spPr>
          <a:xfrm>
            <a:off x="363894" y="1649938"/>
            <a:ext cx="11313757" cy="4067175"/>
          </a:xfrm>
        </p:spPr>
        <p:txBody>
          <a:bodyPr/>
          <a:lstStyle/>
          <a:p>
            <a:pPr marL="1800000" indent="0">
              <a:buNone/>
              <a:tabLst>
                <a:tab pos="2066925" algn="l"/>
              </a:tabLst>
              <a:defRPr/>
            </a:pPr>
            <a:r>
              <a:rPr lang="en-GB" sz="1900" b="1" dirty="0"/>
              <a:t>Cycle to Work Scheme </a:t>
            </a:r>
            <a:r>
              <a:rPr lang="en-GB" sz="1900" dirty="0"/>
              <a:t>– Salary sacrifice bike scheme which enables savings of up to 42% on a bike. Spreads the cost of the bike over 10 months.</a:t>
            </a:r>
          </a:p>
          <a:p>
            <a:pPr marL="1800000" indent="0">
              <a:buNone/>
              <a:tabLst>
                <a:tab pos="2066925" algn="l"/>
              </a:tabLst>
              <a:defRPr/>
            </a:pPr>
            <a:endParaRPr lang="en-GB" sz="1900" b="1" dirty="0" smtClean="0"/>
          </a:p>
          <a:p>
            <a:pPr marL="1800000" indent="0">
              <a:buNone/>
              <a:tabLst>
                <a:tab pos="2066925" algn="l"/>
              </a:tabLst>
              <a:defRPr/>
            </a:pPr>
            <a:r>
              <a:rPr lang="en-GB" sz="1900" b="1" dirty="0" smtClean="0"/>
              <a:t>Travel </a:t>
            </a:r>
            <a:r>
              <a:rPr lang="en-GB" sz="1900" b="1" dirty="0"/>
              <a:t>to work loan </a:t>
            </a:r>
            <a:r>
              <a:rPr lang="en-GB" sz="1900" dirty="0"/>
              <a:t>– Interest free loan to help spread the cost of annual bus or rail season ticket or the purchase of a bike</a:t>
            </a:r>
          </a:p>
          <a:p>
            <a:pPr marL="1800000" indent="0">
              <a:buNone/>
              <a:tabLst>
                <a:tab pos="2066925" algn="l"/>
              </a:tabLst>
              <a:defRPr/>
            </a:pPr>
            <a:endParaRPr lang="en-GB" sz="1900" b="1" dirty="0" smtClean="0"/>
          </a:p>
          <a:p>
            <a:pPr marL="1800000" indent="0">
              <a:buNone/>
              <a:tabLst>
                <a:tab pos="2066925" algn="l"/>
              </a:tabLst>
              <a:defRPr/>
            </a:pPr>
            <a:r>
              <a:rPr lang="en-GB" sz="1900" b="1" dirty="0" smtClean="0"/>
              <a:t>Train </a:t>
            </a:r>
            <a:r>
              <a:rPr lang="en-GB" sz="1900" b="1" dirty="0"/>
              <a:t>discount </a:t>
            </a:r>
            <a:r>
              <a:rPr lang="en-GB" sz="1900" dirty="0"/>
              <a:t>- 10% discount rate on the purchase of train season tickets and bulk-buy tickets on certain routes.</a:t>
            </a:r>
          </a:p>
          <a:p>
            <a:pPr marL="1800000" indent="0">
              <a:buNone/>
              <a:tabLst>
                <a:tab pos="2066925" algn="l"/>
              </a:tabLst>
              <a:defRPr/>
            </a:pPr>
            <a:endParaRPr lang="en-GB" sz="1900" b="1" dirty="0" smtClean="0"/>
          </a:p>
          <a:p>
            <a:pPr marL="1800000" indent="0">
              <a:buNone/>
              <a:tabLst>
                <a:tab pos="2066925" algn="l"/>
              </a:tabLst>
              <a:defRPr/>
            </a:pPr>
            <a:r>
              <a:rPr lang="en-GB" sz="1900" b="1" dirty="0" smtClean="0"/>
              <a:t>Universal </a:t>
            </a:r>
            <a:r>
              <a:rPr lang="en-GB" sz="1900" b="1" dirty="0"/>
              <a:t>bus discount </a:t>
            </a:r>
            <a:r>
              <a:rPr lang="en-GB" sz="1900" dirty="0"/>
              <a:t>– Discounted rate of £1 per journey when you show your University card.</a:t>
            </a:r>
          </a:p>
          <a:p>
            <a:pPr>
              <a:defRPr/>
            </a:pPr>
            <a:endParaRPr lang="en-GB" dirty="0" smtClean="0"/>
          </a:p>
          <a:p>
            <a:pPr>
              <a:defRPr/>
            </a:pP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32" y="1542417"/>
            <a:ext cx="1321176" cy="64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12" y="3709628"/>
            <a:ext cx="1283944" cy="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81" y="2563600"/>
            <a:ext cx="1267481" cy="69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450" y="4587862"/>
            <a:ext cx="1675199" cy="516202"/>
          </a:xfrm>
          <a:prstGeom prst="rect">
            <a:avLst/>
          </a:prstGeom>
        </p:spPr>
      </p:pic>
      <p:pic>
        <p:nvPicPr>
          <p:cNvPr id="2" name="Picture 1"/>
          <p:cNvPicPr>
            <a:picLocks noChangeAspect="1"/>
          </p:cNvPicPr>
          <p:nvPr/>
        </p:nvPicPr>
        <p:blipFill>
          <a:blip r:embed="rId7"/>
          <a:stretch>
            <a:fillRect/>
          </a:stretch>
        </p:blipFill>
        <p:spPr>
          <a:xfrm>
            <a:off x="9336360" y="218469"/>
            <a:ext cx="1063124" cy="648000"/>
          </a:xfrm>
          <a:prstGeom prst="rect">
            <a:avLst/>
          </a:prstGeom>
        </p:spPr>
      </p:pic>
    </p:spTree>
    <p:extLst>
      <p:ext uri="{BB962C8B-B14F-4D97-AF65-F5344CB8AC3E}">
        <p14:creationId xmlns:p14="http://schemas.microsoft.com/office/powerpoint/2010/main" val="2814288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3894" y="227272"/>
            <a:ext cx="11313757" cy="569349"/>
          </a:xfrm>
        </p:spPr>
        <p:txBody>
          <a:bodyPr/>
          <a:lstStyle/>
          <a:p>
            <a:r>
              <a:rPr lang="en-GB" dirty="0" err="1" smtClean="0"/>
              <a:t>CAMbens</a:t>
            </a:r>
            <a:r>
              <a:rPr lang="en-GB" dirty="0" smtClean="0"/>
              <a:t> - Wellbeing</a:t>
            </a:r>
            <a:endParaRPr lang="en-GB" dirty="0"/>
          </a:p>
        </p:txBody>
      </p:sp>
      <p:grpSp>
        <p:nvGrpSpPr>
          <p:cNvPr id="13" name="Group 12"/>
          <p:cNvGrpSpPr/>
          <p:nvPr/>
        </p:nvGrpSpPr>
        <p:grpSpPr>
          <a:xfrm>
            <a:off x="2974051" y="1766278"/>
            <a:ext cx="6093440" cy="4176464"/>
            <a:chOff x="1525279" y="1988840"/>
            <a:chExt cx="6093440" cy="4176464"/>
          </a:xfrm>
        </p:grpSpPr>
        <p:sp>
          <p:nvSpPr>
            <p:cNvPr id="14" name="Freeform 13"/>
            <p:cNvSpPr/>
            <p:nvPr/>
          </p:nvSpPr>
          <p:spPr>
            <a:xfrm>
              <a:off x="152527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ctr" anchorCtr="0">
              <a:noAutofit/>
            </a:bodyPr>
            <a:lstStyle/>
            <a:p>
              <a:pPr algn="ctr" defTabSz="1333500">
                <a:lnSpc>
                  <a:spcPct val="90000"/>
                </a:lnSpc>
                <a:spcBef>
                  <a:spcPct val="0"/>
                </a:spcBef>
                <a:spcAft>
                  <a:spcPct val="35000"/>
                </a:spcAft>
              </a:pPr>
              <a:r>
                <a:rPr lang="en-GB" b="1" dirty="0"/>
                <a:t>Private Medical Insurance</a:t>
              </a:r>
            </a:p>
            <a:p>
              <a:pPr algn="ctr" defTabSz="1333500">
                <a:lnSpc>
                  <a:spcPct val="90000"/>
                </a:lnSpc>
                <a:spcBef>
                  <a:spcPct val="0"/>
                </a:spcBef>
                <a:spcAft>
                  <a:spcPct val="35000"/>
                </a:spcAft>
              </a:pPr>
              <a:endParaRPr lang="en-GB" sz="800" dirty="0"/>
            </a:p>
            <a:p>
              <a:pPr algn="ctr" defTabSz="1333500">
                <a:lnSpc>
                  <a:spcPct val="90000"/>
                </a:lnSpc>
                <a:spcBef>
                  <a:spcPct val="0"/>
                </a:spcBef>
                <a:spcAft>
                  <a:spcPct val="35000"/>
                </a:spcAft>
              </a:pPr>
              <a:r>
                <a:rPr lang="en-GB" sz="1600" dirty="0"/>
                <a:t>Local and National gym discounts </a:t>
              </a:r>
            </a:p>
          </p:txBody>
        </p:sp>
        <p:sp>
          <p:nvSpPr>
            <p:cNvPr id="15" name="Rounded Rectangle 14"/>
            <p:cNvSpPr/>
            <p:nvPr/>
          </p:nvSpPr>
          <p:spPr>
            <a:xfrm>
              <a:off x="194282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357633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t" anchorCtr="0">
              <a:noAutofit/>
            </a:bodyPr>
            <a:lstStyle/>
            <a:p>
              <a:pPr algn="ctr" defTabSz="1333500">
                <a:lnSpc>
                  <a:spcPct val="90000"/>
                </a:lnSpc>
                <a:spcAft>
                  <a:spcPct val="35000"/>
                </a:spcAft>
              </a:pPr>
              <a:r>
                <a:rPr lang="en-GB" b="1" dirty="0"/>
                <a:t>Pensions and Savings</a:t>
              </a:r>
            </a:p>
            <a:p>
              <a:pPr algn="ctr" defTabSz="1333500">
                <a:lnSpc>
                  <a:spcPct val="90000"/>
                </a:lnSpc>
                <a:spcAft>
                  <a:spcPct val="35000"/>
                </a:spcAft>
              </a:pPr>
              <a:endParaRPr lang="en-GB" sz="1600" dirty="0"/>
            </a:p>
          </p:txBody>
        </p:sp>
        <p:sp>
          <p:nvSpPr>
            <p:cNvPr id="17" name="Rounded Rectangle 16"/>
            <p:cNvSpPr/>
            <p:nvPr/>
          </p:nvSpPr>
          <p:spPr>
            <a:xfrm>
              <a:off x="399388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5627399" y="1988840"/>
              <a:ext cx="1991320" cy="4176464"/>
            </a:xfrm>
            <a:custGeom>
              <a:avLst/>
              <a:gdLst>
                <a:gd name="connsiteX0" fmla="*/ 0 w 1991320"/>
                <a:gd name="connsiteY0" fmla="*/ 199132 h 3472160"/>
                <a:gd name="connsiteX1" fmla="*/ 199132 w 1991320"/>
                <a:gd name="connsiteY1" fmla="*/ 0 h 3472160"/>
                <a:gd name="connsiteX2" fmla="*/ 1792188 w 1991320"/>
                <a:gd name="connsiteY2" fmla="*/ 0 h 3472160"/>
                <a:gd name="connsiteX3" fmla="*/ 1991320 w 1991320"/>
                <a:gd name="connsiteY3" fmla="*/ 199132 h 3472160"/>
                <a:gd name="connsiteX4" fmla="*/ 1991320 w 1991320"/>
                <a:gd name="connsiteY4" fmla="*/ 3273028 h 3472160"/>
                <a:gd name="connsiteX5" fmla="*/ 1792188 w 1991320"/>
                <a:gd name="connsiteY5" fmla="*/ 3472160 h 3472160"/>
                <a:gd name="connsiteX6" fmla="*/ 199132 w 1991320"/>
                <a:gd name="connsiteY6" fmla="*/ 3472160 h 3472160"/>
                <a:gd name="connsiteX7" fmla="*/ 0 w 1991320"/>
                <a:gd name="connsiteY7" fmla="*/ 3273028 h 3472160"/>
                <a:gd name="connsiteX8" fmla="*/ 0 w 1991320"/>
                <a:gd name="connsiteY8" fmla="*/ 199132 h 34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3472160">
                  <a:moveTo>
                    <a:pt x="0" y="199132"/>
                  </a:moveTo>
                  <a:cubicBezTo>
                    <a:pt x="0" y="89154"/>
                    <a:pt x="89154" y="0"/>
                    <a:pt x="199132" y="0"/>
                  </a:cubicBezTo>
                  <a:lnTo>
                    <a:pt x="1792188" y="0"/>
                  </a:lnTo>
                  <a:cubicBezTo>
                    <a:pt x="1902166" y="0"/>
                    <a:pt x="1991320" y="89154"/>
                    <a:pt x="1991320" y="199132"/>
                  </a:cubicBezTo>
                  <a:lnTo>
                    <a:pt x="1991320" y="3273028"/>
                  </a:lnTo>
                  <a:cubicBezTo>
                    <a:pt x="1991320" y="3383006"/>
                    <a:pt x="1902166" y="3472160"/>
                    <a:pt x="1792188" y="3472160"/>
                  </a:cubicBezTo>
                  <a:lnTo>
                    <a:pt x="199132" y="3472160"/>
                  </a:lnTo>
                  <a:cubicBezTo>
                    <a:pt x="89154" y="3472160"/>
                    <a:pt x="0" y="3383006"/>
                    <a:pt x="0" y="3273028"/>
                  </a:cubicBezTo>
                  <a:lnTo>
                    <a:pt x="0" y="199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1602224" rIns="213360" bIns="907792" numCol="1" spcCol="1270" anchor="t" anchorCtr="0">
              <a:noAutofit/>
            </a:bodyPr>
            <a:lstStyle/>
            <a:p>
              <a:pPr algn="ctr" defTabSz="1333500">
                <a:lnSpc>
                  <a:spcPct val="90000"/>
                </a:lnSpc>
                <a:spcAft>
                  <a:spcPct val="35000"/>
                </a:spcAft>
              </a:pPr>
              <a:r>
                <a:rPr lang="en-GB" b="1" dirty="0"/>
                <a:t>Staff Counselling Service</a:t>
              </a:r>
            </a:p>
            <a:p>
              <a:pPr algn="ctr" defTabSz="1333500">
                <a:lnSpc>
                  <a:spcPct val="90000"/>
                </a:lnSpc>
                <a:spcAft>
                  <a:spcPct val="35000"/>
                </a:spcAft>
              </a:pPr>
              <a:endParaRPr lang="en-GB" sz="800" dirty="0"/>
            </a:p>
            <a:p>
              <a:pPr algn="ctr" defTabSz="1333500">
                <a:lnSpc>
                  <a:spcPct val="90000"/>
                </a:lnSpc>
                <a:spcAft>
                  <a:spcPct val="35000"/>
                </a:spcAft>
              </a:pPr>
              <a:r>
                <a:rPr lang="en-GB" sz="1600" dirty="0"/>
                <a:t>Wellbeing support</a:t>
              </a:r>
            </a:p>
          </p:txBody>
        </p:sp>
        <p:sp>
          <p:nvSpPr>
            <p:cNvPr id="19" name="Rounded Rectangle 18"/>
            <p:cNvSpPr/>
            <p:nvPr/>
          </p:nvSpPr>
          <p:spPr>
            <a:xfrm>
              <a:off x="6044945" y="2197169"/>
              <a:ext cx="1156229" cy="1156229"/>
            </a:xfrm>
            <a:prstGeom prst="round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Left-Right Arrow 19"/>
            <p:cNvSpPr/>
            <p:nvPr/>
          </p:nvSpPr>
          <p:spPr>
            <a:xfrm>
              <a:off x="1827650" y="5301208"/>
              <a:ext cx="5608320" cy="806126"/>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21" name="TextBox 20"/>
          <p:cNvSpPr txBox="1"/>
          <p:nvPr/>
        </p:nvSpPr>
        <p:spPr>
          <a:xfrm>
            <a:off x="3460648" y="2281797"/>
            <a:ext cx="5222800" cy="400110"/>
          </a:xfrm>
          <a:prstGeom prst="rect">
            <a:avLst/>
          </a:prstGeom>
          <a:noFill/>
        </p:spPr>
        <p:txBody>
          <a:bodyPr wrap="square" rtlCol="0">
            <a:spAutoFit/>
          </a:bodyPr>
          <a:lstStyle/>
          <a:p>
            <a:r>
              <a:rPr lang="en-GB" sz="2000" dirty="0"/>
              <a:t>Physical               </a:t>
            </a:r>
            <a:r>
              <a:rPr lang="en-GB" sz="2000" dirty="0" smtClean="0"/>
              <a:t>	  Financial </a:t>
            </a:r>
            <a:r>
              <a:rPr lang="en-GB" sz="2000" dirty="0"/>
              <a:t>	       Mental </a:t>
            </a:r>
          </a:p>
        </p:txBody>
      </p:sp>
      <p:sp>
        <p:nvSpPr>
          <p:cNvPr id="22" name="TextBox 21"/>
          <p:cNvSpPr txBox="1"/>
          <p:nvPr/>
        </p:nvSpPr>
        <p:spPr>
          <a:xfrm>
            <a:off x="4243038" y="5312201"/>
            <a:ext cx="3421449" cy="369332"/>
          </a:xfrm>
          <a:prstGeom prst="rect">
            <a:avLst/>
          </a:prstGeom>
          <a:noFill/>
        </p:spPr>
        <p:txBody>
          <a:bodyPr wrap="none" rtlCol="0">
            <a:spAutoFit/>
          </a:bodyPr>
          <a:lstStyle/>
          <a:p>
            <a:r>
              <a:rPr lang="en-GB" dirty="0"/>
              <a:t>The University’s Wellbeing Agenda</a:t>
            </a:r>
          </a:p>
        </p:txBody>
      </p:sp>
      <p:pic>
        <p:nvPicPr>
          <p:cNvPr id="23" name="Picture 22"/>
          <p:cNvPicPr>
            <a:picLocks noChangeAspect="1"/>
          </p:cNvPicPr>
          <p:nvPr/>
        </p:nvPicPr>
        <p:blipFill>
          <a:blip r:embed="rId3"/>
          <a:stretch>
            <a:fillRect/>
          </a:stretch>
        </p:blipFill>
        <p:spPr>
          <a:xfrm>
            <a:off x="9408369" y="215772"/>
            <a:ext cx="981075" cy="609600"/>
          </a:xfrm>
          <a:prstGeom prst="rect">
            <a:avLst/>
          </a:prstGeom>
        </p:spPr>
      </p:pic>
    </p:spTree>
    <p:extLst>
      <p:ext uri="{BB962C8B-B14F-4D97-AF65-F5344CB8AC3E}">
        <p14:creationId xmlns:p14="http://schemas.microsoft.com/office/powerpoint/2010/main" val="1308293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57549" y="1792818"/>
            <a:ext cx="3316778" cy="2306782"/>
          </a:xfrm>
          <a:prstGeom prst="rect">
            <a:avLst/>
          </a:prstGeom>
        </p:spPr>
      </p:pic>
      <p:sp>
        <p:nvSpPr>
          <p:cNvPr id="2" name="Title 1"/>
          <p:cNvSpPr>
            <a:spLocks noGrp="1"/>
          </p:cNvSpPr>
          <p:nvPr>
            <p:ph type="title" idx="4294967295"/>
          </p:nvPr>
        </p:nvSpPr>
        <p:spPr/>
        <p:txBody>
          <a:bodyPr/>
          <a:lstStyle/>
          <a:p>
            <a:r>
              <a:rPr lang="en-GB" dirty="0" smtClean="0">
                <a:solidFill>
                  <a:schemeClr val="bg1"/>
                </a:solidFill>
              </a:rPr>
              <a:t>	</a:t>
            </a:r>
            <a:r>
              <a:rPr lang="en-GB" sz="2600" dirty="0" smtClean="0">
                <a:solidFill>
                  <a:schemeClr val="bg1"/>
                </a:solidFill>
                <a:latin typeface="Arial" panose="020B0604020202020204" pitchFamily="34" charset="0"/>
                <a:cs typeface="Arial" panose="020B0604020202020204" pitchFamily="34" charset="0"/>
              </a:rPr>
              <a:t>Reward suggestion box</a:t>
            </a:r>
            <a:endParaRPr lang="en-GB" sz="26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808047" y="1729840"/>
            <a:ext cx="5080042" cy="3139321"/>
          </a:xfrm>
          <a:prstGeom prst="rect">
            <a:avLst/>
          </a:prstGeom>
          <a:noFill/>
        </p:spPr>
        <p:txBody>
          <a:bodyPr wrap="square" rtlCol="0">
            <a:spAutoFit/>
          </a:bodyPr>
          <a:lstStyle/>
          <a:p>
            <a:r>
              <a:rPr lang="en-GB" dirty="0"/>
              <a:t>Have an idea or suggestion on the way the University rewards its staff through benefits, pay or recognition? </a:t>
            </a:r>
          </a:p>
          <a:p>
            <a:endParaRPr lang="en-GB" dirty="0"/>
          </a:p>
          <a:p>
            <a:r>
              <a:rPr lang="en-GB" dirty="0"/>
              <a:t>Let us know now or email us at: </a:t>
            </a:r>
            <a:r>
              <a:rPr lang="en-GB" u="sng" dirty="0"/>
              <a:t>CAMbens@admin.cam.ac.uk</a:t>
            </a:r>
            <a:r>
              <a:rPr lang="en-GB" dirty="0"/>
              <a:t> at any time</a:t>
            </a:r>
          </a:p>
          <a:p>
            <a:endParaRPr lang="en-GB" u="sng" dirty="0"/>
          </a:p>
          <a:p>
            <a:r>
              <a:rPr lang="en-GB" dirty="0"/>
              <a:t>We’d love to hear any ideas you have on how we can reward people differently, all ideas will be considered by the Reward Team.</a:t>
            </a:r>
          </a:p>
          <a:p>
            <a:endParaRPr lang="en-GB" dirty="0"/>
          </a:p>
        </p:txBody>
      </p:sp>
      <p:sp>
        <p:nvSpPr>
          <p:cNvPr id="3" name="TextBox 2"/>
          <p:cNvSpPr txBox="1"/>
          <p:nvPr/>
        </p:nvSpPr>
        <p:spPr>
          <a:xfrm>
            <a:off x="1808048" y="4725145"/>
            <a:ext cx="8508305" cy="646331"/>
          </a:xfrm>
          <a:prstGeom prst="rect">
            <a:avLst/>
          </a:prstGeom>
          <a:noFill/>
        </p:spPr>
        <p:txBody>
          <a:bodyPr wrap="square" rtlCol="0">
            <a:spAutoFit/>
          </a:bodyPr>
          <a:lstStyle/>
          <a:p>
            <a:r>
              <a:rPr lang="en-GB" dirty="0"/>
              <a:t>Your feedback is invaluable in helping us to shape and deliver reward and benefits that are used by University employees. </a:t>
            </a:r>
          </a:p>
        </p:txBody>
      </p:sp>
    </p:spTree>
    <p:extLst>
      <p:ext uri="{BB962C8B-B14F-4D97-AF65-F5344CB8AC3E}">
        <p14:creationId xmlns:p14="http://schemas.microsoft.com/office/powerpoint/2010/main" val="3733974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1844" y="2941637"/>
            <a:ext cx="2857500" cy="1600200"/>
          </a:xfrm>
        </p:spPr>
      </p:pic>
      <p:sp>
        <p:nvSpPr>
          <p:cNvPr id="2" name="Title 1"/>
          <p:cNvSpPr>
            <a:spLocks noGrp="1"/>
          </p:cNvSpPr>
          <p:nvPr>
            <p:ph type="title" idx="4294967295"/>
          </p:nvPr>
        </p:nvSpPr>
        <p:spPr/>
        <p:txBody>
          <a:bodyPr/>
          <a:lstStyle/>
          <a:p>
            <a:r>
              <a:rPr lang="en-GB" dirty="0" smtClean="0">
                <a:solidFill>
                  <a:schemeClr val="bg1"/>
                </a:solidFill>
              </a:rPr>
              <a:t>	</a:t>
            </a:r>
            <a:r>
              <a:rPr lang="en-GB" sz="2600" dirty="0" smtClean="0">
                <a:solidFill>
                  <a:schemeClr val="bg1"/>
                </a:solidFill>
                <a:latin typeface="Arial" panose="020B0604020202020204" pitchFamily="34" charset="0"/>
                <a:cs typeface="Arial" panose="020B0604020202020204" pitchFamily="34" charset="0"/>
              </a:rPr>
              <a:t>Any Questions ?</a:t>
            </a:r>
            <a:endParaRPr lang="en-GB" sz="2600" dirty="0">
              <a:solidFill>
                <a:schemeClr val="bg1"/>
              </a:solidFill>
              <a:latin typeface="Arial" panose="020B0604020202020204" pitchFamily="34" charset="0"/>
              <a:cs typeface="Arial" panose="020B060402020202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011" y="1988840"/>
            <a:ext cx="5595977" cy="3133747"/>
          </a:xfrm>
        </p:spPr>
      </p:pic>
      <p:pic>
        <p:nvPicPr>
          <p:cNvPr id="3" name="Picture 2"/>
          <p:cNvPicPr>
            <a:picLocks noChangeAspect="1"/>
          </p:cNvPicPr>
          <p:nvPr/>
        </p:nvPicPr>
        <p:blipFill>
          <a:blip r:embed="rId4"/>
          <a:stretch>
            <a:fillRect/>
          </a:stretch>
        </p:blipFill>
        <p:spPr>
          <a:xfrm>
            <a:off x="3297693" y="1862192"/>
            <a:ext cx="5596613" cy="3133616"/>
          </a:xfrm>
          <a:prstGeom prst="rect">
            <a:avLst/>
          </a:prstGeom>
        </p:spPr>
      </p:pic>
    </p:spTree>
    <p:extLst>
      <p:ext uri="{BB962C8B-B14F-4D97-AF65-F5344CB8AC3E}">
        <p14:creationId xmlns:p14="http://schemas.microsoft.com/office/powerpoint/2010/main" val="174610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3894" y="135832"/>
            <a:ext cx="11313757" cy="741992"/>
          </a:xfrm>
        </p:spPr>
        <p:txBody>
          <a:bodyPr>
            <a:noAutofit/>
          </a:bodyPr>
          <a:lstStyle/>
          <a:p>
            <a:r>
              <a:rPr lang="en-GB" sz="2800" dirty="0"/>
              <a:t>University Pension Arrangements </a:t>
            </a:r>
            <a:br>
              <a:rPr lang="en-GB" sz="2800" dirty="0"/>
            </a:br>
            <a:r>
              <a:rPr lang="en-GB" sz="2800" dirty="0"/>
              <a:t>- Joined after 31 December 2012</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08315678"/>
              </p:ext>
            </p:extLst>
          </p:nvPr>
        </p:nvGraphicFramePr>
        <p:xfrm>
          <a:off x="363538" y="1708150"/>
          <a:ext cx="11314112" cy="406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23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What is a pension?</a:t>
            </a:r>
          </a:p>
          <a:p>
            <a:pPr marL="342900" indent="-342900">
              <a:buFont typeface="Arial" panose="020B0604020202020204" pitchFamily="34" charset="0"/>
              <a:buChar char="•"/>
            </a:pPr>
            <a:r>
              <a:rPr lang="en-GB" dirty="0" smtClean="0"/>
              <a:t>Do I really need a pension?</a:t>
            </a:r>
          </a:p>
          <a:p>
            <a:pPr marL="342900" indent="-342900">
              <a:buFont typeface="Arial" panose="020B0604020202020204" pitchFamily="34" charset="0"/>
              <a:buChar char="•"/>
            </a:pPr>
            <a:r>
              <a:rPr lang="en-GB" dirty="0" smtClean="0"/>
              <a:t>What’s so good about my University pension?</a:t>
            </a:r>
          </a:p>
          <a:p>
            <a:pPr marL="342900" indent="-342900">
              <a:buFont typeface="Arial" panose="020B0604020202020204" pitchFamily="34" charset="0"/>
              <a:buChar char="•"/>
            </a:pPr>
            <a:r>
              <a:rPr lang="en-GB" dirty="0" smtClean="0"/>
              <a:t>What’s the difference between defined benefit and defined contribution pensions?</a:t>
            </a:r>
          </a:p>
          <a:p>
            <a:pPr marL="342900" indent="-342900">
              <a:buFont typeface="Arial" panose="020B0604020202020204" pitchFamily="34" charset="0"/>
              <a:buChar char="•"/>
            </a:pPr>
            <a:r>
              <a:rPr lang="en-GB" dirty="0" smtClean="0"/>
              <a:t>The importance of your pension throughout life</a:t>
            </a:r>
          </a:p>
          <a:p>
            <a:endParaRPr lang="en-GB" dirty="0"/>
          </a:p>
        </p:txBody>
      </p:sp>
    </p:spTree>
    <p:extLst>
      <p:ext uri="{BB962C8B-B14F-4D97-AF65-F5344CB8AC3E}">
        <p14:creationId xmlns:p14="http://schemas.microsoft.com/office/powerpoint/2010/main" val="309641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What is a pension?</a:t>
            </a:r>
          </a:p>
          <a:p>
            <a:endParaRPr lang="en-GB" dirty="0"/>
          </a:p>
          <a:p>
            <a:r>
              <a:rPr lang="en-GB" dirty="0" smtClean="0"/>
              <a:t>A pension is designed to give you an income when you finish work.  In simple terms, it is a way of saving for the future.</a:t>
            </a:r>
            <a:endParaRPr lang="en-GB" dirty="0"/>
          </a:p>
        </p:txBody>
      </p:sp>
    </p:spTree>
    <p:extLst>
      <p:ext uri="{BB962C8B-B14F-4D97-AF65-F5344CB8AC3E}">
        <p14:creationId xmlns:p14="http://schemas.microsoft.com/office/powerpoint/2010/main" val="46281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lstStyle/>
          <a:p>
            <a:r>
              <a:rPr lang="en-GB" b="1" dirty="0" smtClean="0"/>
              <a:t>Do I really need a pension?</a:t>
            </a:r>
          </a:p>
          <a:p>
            <a:r>
              <a:rPr lang="en-GB" dirty="0" smtClean="0"/>
              <a:t>Reasons people do not think pensions are important.</a:t>
            </a:r>
          </a:p>
          <a:p>
            <a:pPr marL="342900" indent="-342900">
              <a:buFont typeface="Arial" panose="020B0604020202020204" pitchFamily="34" charset="0"/>
              <a:buChar char="•"/>
            </a:pPr>
            <a:r>
              <a:rPr lang="en-GB" dirty="0" smtClean="0"/>
              <a:t>I am too young to think about it.</a:t>
            </a:r>
          </a:p>
          <a:p>
            <a:pPr marL="342900" indent="-342900">
              <a:buFont typeface="Arial" panose="020B0604020202020204" pitchFamily="34" charset="0"/>
              <a:buChar char="•"/>
            </a:pPr>
            <a:r>
              <a:rPr lang="en-GB" dirty="0" smtClean="0"/>
              <a:t>Pensions are too expensive.</a:t>
            </a:r>
          </a:p>
          <a:p>
            <a:pPr marL="342900" indent="-342900">
              <a:buFont typeface="Arial" panose="020B0604020202020204" pitchFamily="34" charset="0"/>
              <a:buChar char="•"/>
            </a:pPr>
            <a:r>
              <a:rPr lang="en-GB" dirty="0" smtClean="0"/>
              <a:t>Pensions are boring and difficult to understand.</a:t>
            </a:r>
          </a:p>
          <a:p>
            <a:pPr marL="342900" indent="-342900">
              <a:buFont typeface="Arial" panose="020B0604020202020204" pitchFamily="34" charset="0"/>
              <a:buChar char="•"/>
            </a:pPr>
            <a:r>
              <a:rPr lang="en-GB" dirty="0" smtClean="0"/>
              <a:t>I can’t access my money until I’m older.</a:t>
            </a:r>
          </a:p>
          <a:p>
            <a:pPr marL="342900" indent="-342900">
              <a:buFont typeface="Arial" panose="020B0604020202020204" pitchFamily="34" charset="0"/>
              <a:buChar char="•"/>
            </a:pPr>
            <a:r>
              <a:rPr lang="en-GB" dirty="0" smtClean="0"/>
              <a:t>My pension will not give me enough to live on anyway.</a:t>
            </a:r>
          </a:p>
          <a:p>
            <a:pPr marL="342900" indent="-342900">
              <a:buFont typeface="Arial" panose="020B0604020202020204" pitchFamily="34" charset="0"/>
              <a:buChar char="•"/>
            </a:pPr>
            <a:r>
              <a:rPr lang="en-GB" dirty="0" smtClean="0"/>
              <a:t>I would be better off investing in property or saving into an ISA.</a:t>
            </a:r>
            <a:endParaRPr lang="en-GB" dirty="0"/>
          </a:p>
        </p:txBody>
      </p:sp>
    </p:spTree>
    <p:extLst>
      <p:ext uri="{BB962C8B-B14F-4D97-AF65-F5344CB8AC3E}">
        <p14:creationId xmlns:p14="http://schemas.microsoft.com/office/powerpoint/2010/main" val="206415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smtClean="0"/>
              <a:t>Pensions Basics</a:t>
            </a:r>
            <a:endParaRPr lang="en-GB" sz="2800" dirty="0"/>
          </a:p>
        </p:txBody>
      </p:sp>
      <p:sp>
        <p:nvSpPr>
          <p:cNvPr id="3" name="Content Placeholder 2"/>
          <p:cNvSpPr>
            <a:spLocks noGrp="1"/>
          </p:cNvSpPr>
          <p:nvPr>
            <p:ph idx="1"/>
          </p:nvPr>
        </p:nvSpPr>
        <p:spPr/>
        <p:txBody>
          <a:bodyPr>
            <a:normAutofit lnSpcReduction="10000"/>
          </a:bodyPr>
          <a:lstStyle/>
          <a:p>
            <a:r>
              <a:rPr lang="en-GB" dirty="0" smtClean="0"/>
              <a:t>OK – how much money do you think you will need to live comfortably in retirement?</a:t>
            </a:r>
          </a:p>
          <a:p>
            <a:r>
              <a:rPr lang="en-GB" dirty="0" smtClean="0"/>
              <a:t>Have you ever thought about the amount you would need to live on and where this money is going to come from?</a:t>
            </a:r>
          </a:p>
          <a:p>
            <a:r>
              <a:rPr lang="en-GB" dirty="0" smtClean="0"/>
              <a:t>Do you think the state pension is enough?  Do you know how much the state pension is for 2020/2021?</a:t>
            </a:r>
          </a:p>
          <a:p>
            <a:endParaRPr lang="en-GB" dirty="0" smtClean="0"/>
          </a:p>
          <a:p>
            <a:r>
              <a:rPr lang="en-GB" dirty="0" smtClean="0"/>
              <a:t>£9,110.40 per annum</a:t>
            </a:r>
          </a:p>
          <a:p>
            <a:r>
              <a:rPr lang="en-GB" dirty="0" smtClean="0"/>
              <a:t>£175.20 per week</a:t>
            </a:r>
          </a:p>
          <a:p>
            <a:endParaRPr lang="en-GB" dirty="0" smtClean="0"/>
          </a:p>
          <a:p>
            <a:r>
              <a:rPr lang="en-GB" dirty="0" smtClean="0"/>
              <a:t>Could you live on that?</a:t>
            </a:r>
          </a:p>
          <a:p>
            <a:endParaRPr lang="en-GB" dirty="0" smtClean="0"/>
          </a:p>
          <a:p>
            <a:r>
              <a:rPr lang="en-GB" dirty="0" smtClean="0"/>
              <a:t>These figures are also based on an individual paying the full 30 years National Insurance contributions.</a:t>
            </a:r>
            <a:endParaRPr lang="en-GB" dirty="0"/>
          </a:p>
        </p:txBody>
      </p:sp>
    </p:spTree>
    <p:extLst>
      <p:ext uri="{BB962C8B-B14F-4D97-AF65-F5344CB8AC3E}">
        <p14:creationId xmlns:p14="http://schemas.microsoft.com/office/powerpoint/2010/main" val="229404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1">
    <a:dk1>
      <a:srgbClr val="262626"/>
    </a:dk1>
    <a:lt1>
      <a:sysClr val="window" lastClr="FFFFFF"/>
    </a:lt1>
    <a:dk2>
      <a:srgbClr val="173B6B"/>
    </a:dk2>
    <a:lt2>
      <a:srgbClr val="EEECE1"/>
    </a:lt2>
    <a:accent1>
      <a:srgbClr val="037EA6"/>
    </a:accent1>
    <a:accent2>
      <a:srgbClr val="595959"/>
    </a:accent2>
    <a:accent3>
      <a:srgbClr val="66952D"/>
    </a:accent3>
    <a:accent4>
      <a:srgbClr val="00692D"/>
    </a:accent4>
    <a:accent5>
      <a:srgbClr val="13BFB1"/>
    </a:accent5>
    <a:accent6>
      <a:srgbClr val="F0500A"/>
    </a:accent6>
    <a:hlink>
      <a:srgbClr val="E60046"/>
    </a:hlink>
    <a:folHlink>
      <a:srgbClr val="91140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91">
    <a:dk1>
      <a:srgbClr val="262626"/>
    </a:dk1>
    <a:lt1>
      <a:sysClr val="window" lastClr="FFFFFF"/>
    </a:lt1>
    <a:dk2>
      <a:srgbClr val="173B6B"/>
    </a:dk2>
    <a:lt2>
      <a:srgbClr val="EEECE1"/>
    </a:lt2>
    <a:accent1>
      <a:srgbClr val="037EA6"/>
    </a:accent1>
    <a:accent2>
      <a:srgbClr val="595959"/>
    </a:accent2>
    <a:accent3>
      <a:srgbClr val="66952D"/>
    </a:accent3>
    <a:accent4>
      <a:srgbClr val="00692D"/>
    </a:accent4>
    <a:accent5>
      <a:srgbClr val="13BFB1"/>
    </a:accent5>
    <a:accent6>
      <a:srgbClr val="F0500A"/>
    </a:accent6>
    <a:hlink>
      <a:srgbClr val="E60046"/>
    </a:hlink>
    <a:folHlink>
      <a:srgbClr val="91140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281</TotalTime>
  <Words>3807</Words>
  <Application>Microsoft Office PowerPoint</Application>
  <PresentationFormat>Widescreen</PresentationFormat>
  <Paragraphs>500</Paragraphs>
  <Slides>46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Calibri Light</vt:lpstr>
      <vt:lpstr>Courier New</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How the DC pension scheme works</vt:lpstr>
      <vt:lpstr>Roles and Responsibilities</vt:lpstr>
      <vt:lpstr>PowerPoint Presentation</vt:lpstr>
      <vt:lpstr>Contribution Example</vt:lpstr>
      <vt:lpstr>Your Investment Options</vt:lpstr>
      <vt:lpstr>Default Investment Option (Do it for me)</vt:lpstr>
      <vt:lpstr>Alternative Investment Option (Make one decision)</vt:lpstr>
      <vt:lpstr>Choose your own funds (Do it yourself)</vt:lpstr>
      <vt:lpstr>Taking Control</vt:lpstr>
      <vt:lpstr>How do I make changes?</vt:lpstr>
      <vt:lpstr>What can I do myself online?</vt:lpstr>
      <vt:lpstr>What if I have other pensions?</vt:lpstr>
      <vt:lpstr>What happens if I leave CUACPS?</vt:lpstr>
      <vt:lpstr>What if I should die before retirement?</vt:lpstr>
      <vt:lpstr>When can I take my pension?</vt:lpstr>
      <vt:lpstr>Any Questions?</vt:lpstr>
      <vt:lpstr>CAMbens Employee Benefits</vt:lpstr>
      <vt:lpstr>  What we will cover in this seminar</vt:lpstr>
      <vt:lpstr>What is covered under CAMbens?</vt:lpstr>
      <vt:lpstr>  CAMbens – Discounts and Financial</vt:lpstr>
      <vt:lpstr>   CAMbens – Discounts and Financial</vt:lpstr>
      <vt:lpstr> CAMbens – Relocation and Housing</vt:lpstr>
      <vt:lpstr> CAMbens – Family Friendly</vt:lpstr>
      <vt:lpstr>PowerPoint Presentation</vt:lpstr>
      <vt:lpstr>PowerPoint Presentation</vt:lpstr>
      <vt:lpstr> Reward suggestion box</vt:lpstr>
      <vt:lpstr> Any Questions ?</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Suvi Roberts</dc:creator>
  <cp:lastModifiedBy>Karen Waterton</cp:lastModifiedBy>
  <cp:revision>64</cp:revision>
  <dcterms:created xsi:type="dcterms:W3CDTF">2017-09-14T13:39:33Z</dcterms:created>
  <dcterms:modified xsi:type="dcterms:W3CDTF">2020-03-11T16:35:09Z</dcterms:modified>
</cp:coreProperties>
</file>